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0"/>
  </p:notesMasterIdLst>
  <p:sldIdLst>
    <p:sldId id="256" r:id="rId5"/>
    <p:sldId id="257" r:id="rId6"/>
    <p:sldId id="258" r:id="rId7"/>
    <p:sldId id="261" r:id="rId8"/>
    <p:sldId id="260" r:id="rId9"/>
    <p:sldId id="262" r:id="rId10"/>
    <p:sldId id="265" r:id="rId11"/>
    <p:sldId id="269" r:id="rId12"/>
    <p:sldId id="263" r:id="rId13"/>
    <p:sldId id="264" r:id="rId14"/>
    <p:sldId id="266" r:id="rId15"/>
    <p:sldId id="271" r:id="rId16"/>
    <p:sldId id="272" r:id="rId17"/>
    <p:sldId id="270" r:id="rId18"/>
    <p:sldId id="267" r:id="rId19"/>
  </p:sldIdLst>
  <p:sldSz cx="9972675" cy="11160125"/>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650B"/>
    <a:srgbClr val="093E57"/>
    <a:srgbClr val="9AD1DF"/>
    <a:srgbClr val="B37001"/>
    <a:srgbClr val="026B84"/>
    <a:srgbClr val="065A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18" autoAdjust="0"/>
    <p:restoredTop sz="94353" autoAdjust="0"/>
  </p:normalViewPr>
  <p:slideViewPr>
    <p:cSldViewPr snapToGrid="0">
      <p:cViewPr>
        <p:scale>
          <a:sx n="70" d="100"/>
          <a:sy n="70" d="100"/>
        </p:scale>
        <p:origin x="1362" y="-12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DED64-50F9-4A94-BC9F-68B9429A1913}" type="datetimeFigureOut">
              <a:rPr lang="es-CO" smtClean="0"/>
              <a:t>11/04/2024</a:t>
            </a:fld>
            <a:endParaRPr lang="es-CO"/>
          </a:p>
        </p:txBody>
      </p:sp>
      <p:sp>
        <p:nvSpPr>
          <p:cNvPr id="4" name="Marcador de imagen de diapositiva 3"/>
          <p:cNvSpPr>
            <a:spLocks noGrp="1" noRot="1" noChangeAspect="1"/>
          </p:cNvSpPr>
          <p:nvPr>
            <p:ph type="sldImg" idx="2"/>
          </p:nvPr>
        </p:nvSpPr>
        <p:spPr>
          <a:xfrm>
            <a:off x="2051050" y="1143000"/>
            <a:ext cx="27559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05DF5-39F3-4394-B6BA-8EEC530DA53A}" type="slidenum">
              <a:rPr lang="es-CO" smtClean="0"/>
              <a:t>‹Nº›</a:t>
            </a:fld>
            <a:endParaRPr lang="es-CO"/>
          </a:p>
        </p:txBody>
      </p:sp>
    </p:spTree>
    <p:extLst>
      <p:ext uri="{BB962C8B-B14F-4D97-AF65-F5344CB8AC3E}">
        <p14:creationId xmlns:p14="http://schemas.microsoft.com/office/powerpoint/2010/main" val="2443207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4</a:t>
            </a:fld>
            <a:endParaRPr lang="es-CO"/>
          </a:p>
        </p:txBody>
      </p:sp>
    </p:spTree>
    <p:extLst>
      <p:ext uri="{BB962C8B-B14F-4D97-AF65-F5344CB8AC3E}">
        <p14:creationId xmlns:p14="http://schemas.microsoft.com/office/powerpoint/2010/main" val="2708991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13</a:t>
            </a:fld>
            <a:endParaRPr lang="es-CO"/>
          </a:p>
        </p:txBody>
      </p:sp>
    </p:spTree>
    <p:extLst>
      <p:ext uri="{BB962C8B-B14F-4D97-AF65-F5344CB8AC3E}">
        <p14:creationId xmlns:p14="http://schemas.microsoft.com/office/powerpoint/2010/main" val="971706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14</a:t>
            </a:fld>
            <a:endParaRPr lang="es-CO"/>
          </a:p>
        </p:txBody>
      </p:sp>
    </p:spTree>
    <p:extLst>
      <p:ext uri="{BB962C8B-B14F-4D97-AF65-F5344CB8AC3E}">
        <p14:creationId xmlns:p14="http://schemas.microsoft.com/office/powerpoint/2010/main" val="1534743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15</a:t>
            </a:fld>
            <a:endParaRPr lang="es-CO"/>
          </a:p>
        </p:txBody>
      </p:sp>
    </p:spTree>
    <p:extLst>
      <p:ext uri="{BB962C8B-B14F-4D97-AF65-F5344CB8AC3E}">
        <p14:creationId xmlns:p14="http://schemas.microsoft.com/office/powerpoint/2010/main" val="841876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5</a:t>
            </a:fld>
            <a:endParaRPr lang="es-CO"/>
          </a:p>
        </p:txBody>
      </p:sp>
    </p:spTree>
    <p:extLst>
      <p:ext uri="{BB962C8B-B14F-4D97-AF65-F5344CB8AC3E}">
        <p14:creationId xmlns:p14="http://schemas.microsoft.com/office/powerpoint/2010/main" val="263654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6</a:t>
            </a:fld>
            <a:endParaRPr lang="es-CO"/>
          </a:p>
        </p:txBody>
      </p:sp>
    </p:spTree>
    <p:extLst>
      <p:ext uri="{BB962C8B-B14F-4D97-AF65-F5344CB8AC3E}">
        <p14:creationId xmlns:p14="http://schemas.microsoft.com/office/powerpoint/2010/main" val="3289187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7</a:t>
            </a:fld>
            <a:endParaRPr lang="es-CO"/>
          </a:p>
        </p:txBody>
      </p:sp>
    </p:spTree>
    <p:extLst>
      <p:ext uri="{BB962C8B-B14F-4D97-AF65-F5344CB8AC3E}">
        <p14:creationId xmlns:p14="http://schemas.microsoft.com/office/powerpoint/2010/main" val="1591937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8</a:t>
            </a:fld>
            <a:endParaRPr lang="es-CO"/>
          </a:p>
        </p:txBody>
      </p:sp>
    </p:spTree>
    <p:extLst>
      <p:ext uri="{BB962C8B-B14F-4D97-AF65-F5344CB8AC3E}">
        <p14:creationId xmlns:p14="http://schemas.microsoft.com/office/powerpoint/2010/main" val="143447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9</a:t>
            </a:fld>
            <a:endParaRPr lang="es-CO"/>
          </a:p>
        </p:txBody>
      </p:sp>
    </p:spTree>
    <p:extLst>
      <p:ext uri="{BB962C8B-B14F-4D97-AF65-F5344CB8AC3E}">
        <p14:creationId xmlns:p14="http://schemas.microsoft.com/office/powerpoint/2010/main" val="300174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10</a:t>
            </a:fld>
            <a:endParaRPr lang="es-CO"/>
          </a:p>
        </p:txBody>
      </p:sp>
    </p:spTree>
    <p:extLst>
      <p:ext uri="{BB962C8B-B14F-4D97-AF65-F5344CB8AC3E}">
        <p14:creationId xmlns:p14="http://schemas.microsoft.com/office/powerpoint/2010/main" val="3159016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11</a:t>
            </a:fld>
            <a:endParaRPr lang="es-CO"/>
          </a:p>
        </p:txBody>
      </p:sp>
    </p:spTree>
    <p:extLst>
      <p:ext uri="{BB962C8B-B14F-4D97-AF65-F5344CB8AC3E}">
        <p14:creationId xmlns:p14="http://schemas.microsoft.com/office/powerpoint/2010/main" val="2414927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2051050" y="1143000"/>
            <a:ext cx="2755900" cy="3086100"/>
          </a:xfrm>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6F205DF5-39F3-4394-B6BA-8EEC530DA53A}" type="slidenum">
              <a:rPr lang="es-CO" smtClean="0"/>
              <a:t>12</a:t>
            </a:fld>
            <a:endParaRPr lang="es-CO"/>
          </a:p>
        </p:txBody>
      </p:sp>
    </p:spTree>
    <p:extLst>
      <p:ext uri="{BB962C8B-B14F-4D97-AF65-F5344CB8AC3E}">
        <p14:creationId xmlns:p14="http://schemas.microsoft.com/office/powerpoint/2010/main" val="1101156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747951" y="1826438"/>
            <a:ext cx="8476774" cy="3885377"/>
          </a:xfrm>
        </p:spPr>
        <p:txBody>
          <a:bodyPr anchor="b"/>
          <a:lstStyle>
            <a:lvl1pPr algn="ctr">
              <a:defRPr sz="6544"/>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246585" y="5861650"/>
            <a:ext cx="7479506" cy="2694446"/>
          </a:xfrm>
        </p:spPr>
        <p:txBody>
          <a:bodyPr/>
          <a:lstStyle>
            <a:lvl1pPr marL="0" indent="0" algn="ctr">
              <a:buNone/>
              <a:defRPr sz="2617"/>
            </a:lvl1pPr>
            <a:lvl2pPr marL="498622" indent="0" algn="ctr">
              <a:buNone/>
              <a:defRPr sz="2181"/>
            </a:lvl2pPr>
            <a:lvl3pPr marL="997245" indent="0" algn="ctr">
              <a:buNone/>
              <a:defRPr sz="1963"/>
            </a:lvl3pPr>
            <a:lvl4pPr marL="1495867" indent="0" algn="ctr">
              <a:buNone/>
              <a:defRPr sz="1745"/>
            </a:lvl4pPr>
            <a:lvl5pPr marL="1994489" indent="0" algn="ctr">
              <a:buNone/>
              <a:defRPr sz="1745"/>
            </a:lvl5pPr>
            <a:lvl6pPr marL="2493112" indent="0" algn="ctr">
              <a:buNone/>
              <a:defRPr sz="1745"/>
            </a:lvl6pPr>
            <a:lvl7pPr marL="2991734" indent="0" algn="ctr">
              <a:buNone/>
              <a:defRPr sz="1745"/>
            </a:lvl7pPr>
            <a:lvl8pPr marL="3490356" indent="0" algn="ctr">
              <a:buNone/>
              <a:defRPr sz="1745"/>
            </a:lvl8pPr>
            <a:lvl9pPr marL="3988979" indent="0" algn="ctr">
              <a:buNone/>
              <a:defRPr sz="1745"/>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36F4B52-45EB-493B-A33E-33F78674E107}" type="datetimeFigureOut">
              <a:rPr lang="es-CO" smtClean="0"/>
              <a:t>11/04/2024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3355316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36F4B52-45EB-493B-A33E-33F78674E107}" type="datetimeFigureOut">
              <a:rPr lang="es-CO" smtClean="0"/>
              <a:t>11/04/2024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339582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36696" y="594173"/>
            <a:ext cx="2150358" cy="945769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622" y="594173"/>
            <a:ext cx="6326416" cy="945769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36F4B52-45EB-493B-A33E-33F78674E107}" type="datetimeFigureOut">
              <a:rPr lang="es-CO" smtClean="0"/>
              <a:t>11/04/2024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1449680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36F4B52-45EB-493B-A33E-33F78674E107}" type="datetimeFigureOut">
              <a:rPr lang="es-CO" smtClean="0"/>
              <a:t>11/04/2024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353629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80428" y="2782285"/>
            <a:ext cx="8601432" cy="4642301"/>
          </a:xfrm>
        </p:spPr>
        <p:txBody>
          <a:bodyPr anchor="b"/>
          <a:lstStyle>
            <a:lvl1pPr>
              <a:defRPr sz="6544"/>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0428" y="7468503"/>
            <a:ext cx="8601432" cy="2441277"/>
          </a:xfrm>
        </p:spPr>
        <p:txBody>
          <a:bodyPr/>
          <a:lstStyle>
            <a:lvl1pPr marL="0" indent="0">
              <a:buNone/>
              <a:defRPr sz="2617">
                <a:solidFill>
                  <a:schemeClr val="tx1"/>
                </a:solidFill>
              </a:defRPr>
            </a:lvl1pPr>
            <a:lvl2pPr marL="498622" indent="0">
              <a:buNone/>
              <a:defRPr sz="2181">
                <a:solidFill>
                  <a:schemeClr val="tx1">
                    <a:tint val="75000"/>
                  </a:schemeClr>
                </a:solidFill>
              </a:defRPr>
            </a:lvl2pPr>
            <a:lvl3pPr marL="997245" indent="0">
              <a:buNone/>
              <a:defRPr sz="1963">
                <a:solidFill>
                  <a:schemeClr val="tx1">
                    <a:tint val="75000"/>
                  </a:schemeClr>
                </a:solidFill>
              </a:defRPr>
            </a:lvl3pPr>
            <a:lvl4pPr marL="1495867" indent="0">
              <a:buNone/>
              <a:defRPr sz="1745">
                <a:solidFill>
                  <a:schemeClr val="tx1">
                    <a:tint val="75000"/>
                  </a:schemeClr>
                </a:solidFill>
              </a:defRPr>
            </a:lvl4pPr>
            <a:lvl5pPr marL="1994489" indent="0">
              <a:buNone/>
              <a:defRPr sz="1745">
                <a:solidFill>
                  <a:schemeClr val="tx1">
                    <a:tint val="75000"/>
                  </a:schemeClr>
                </a:solidFill>
              </a:defRPr>
            </a:lvl5pPr>
            <a:lvl6pPr marL="2493112" indent="0">
              <a:buNone/>
              <a:defRPr sz="1745">
                <a:solidFill>
                  <a:schemeClr val="tx1">
                    <a:tint val="75000"/>
                  </a:schemeClr>
                </a:solidFill>
              </a:defRPr>
            </a:lvl6pPr>
            <a:lvl7pPr marL="2991734" indent="0">
              <a:buNone/>
              <a:defRPr sz="1745">
                <a:solidFill>
                  <a:schemeClr val="tx1">
                    <a:tint val="75000"/>
                  </a:schemeClr>
                </a:solidFill>
              </a:defRPr>
            </a:lvl7pPr>
            <a:lvl8pPr marL="3490356" indent="0">
              <a:buNone/>
              <a:defRPr sz="1745">
                <a:solidFill>
                  <a:schemeClr val="tx1">
                    <a:tint val="75000"/>
                  </a:schemeClr>
                </a:solidFill>
              </a:defRPr>
            </a:lvl8pPr>
            <a:lvl9pPr marL="3988979" indent="0">
              <a:buNone/>
              <a:defRPr sz="1745">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36F4B52-45EB-493B-A33E-33F78674E107}" type="datetimeFigureOut">
              <a:rPr lang="es-CO" smtClean="0"/>
              <a:t>11/04/2024</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1075477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621" y="2970867"/>
            <a:ext cx="4238387" cy="708099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48667" y="2970867"/>
            <a:ext cx="4238387" cy="708099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36F4B52-45EB-493B-A33E-33F78674E107}" type="datetimeFigureOut">
              <a:rPr lang="es-CO" smtClean="0"/>
              <a:t>11/04/2024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838585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6920" y="594176"/>
            <a:ext cx="8601432" cy="2157108"/>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6922" y="2735782"/>
            <a:ext cx="4218908" cy="1340764"/>
          </a:xfrm>
        </p:spPr>
        <p:txBody>
          <a:bodyPr anchor="b"/>
          <a:lstStyle>
            <a:lvl1pPr marL="0" indent="0">
              <a:buNone/>
              <a:defRPr sz="2617" b="1"/>
            </a:lvl1pPr>
            <a:lvl2pPr marL="498622" indent="0">
              <a:buNone/>
              <a:defRPr sz="2181" b="1"/>
            </a:lvl2pPr>
            <a:lvl3pPr marL="997245" indent="0">
              <a:buNone/>
              <a:defRPr sz="1963" b="1"/>
            </a:lvl3pPr>
            <a:lvl4pPr marL="1495867" indent="0">
              <a:buNone/>
              <a:defRPr sz="1745" b="1"/>
            </a:lvl4pPr>
            <a:lvl5pPr marL="1994489" indent="0">
              <a:buNone/>
              <a:defRPr sz="1745" b="1"/>
            </a:lvl5pPr>
            <a:lvl6pPr marL="2493112" indent="0">
              <a:buNone/>
              <a:defRPr sz="1745" b="1"/>
            </a:lvl6pPr>
            <a:lvl7pPr marL="2991734" indent="0">
              <a:buNone/>
              <a:defRPr sz="1745" b="1"/>
            </a:lvl7pPr>
            <a:lvl8pPr marL="3490356" indent="0">
              <a:buNone/>
              <a:defRPr sz="1745" b="1"/>
            </a:lvl8pPr>
            <a:lvl9pPr marL="3988979" indent="0">
              <a:buNone/>
              <a:defRPr sz="1745"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6922" y="4076545"/>
            <a:ext cx="4218908" cy="59959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48667" y="2735782"/>
            <a:ext cx="4239686" cy="1340764"/>
          </a:xfrm>
        </p:spPr>
        <p:txBody>
          <a:bodyPr anchor="b"/>
          <a:lstStyle>
            <a:lvl1pPr marL="0" indent="0">
              <a:buNone/>
              <a:defRPr sz="2617" b="1"/>
            </a:lvl1pPr>
            <a:lvl2pPr marL="498622" indent="0">
              <a:buNone/>
              <a:defRPr sz="2181" b="1"/>
            </a:lvl2pPr>
            <a:lvl3pPr marL="997245" indent="0">
              <a:buNone/>
              <a:defRPr sz="1963" b="1"/>
            </a:lvl3pPr>
            <a:lvl4pPr marL="1495867" indent="0">
              <a:buNone/>
              <a:defRPr sz="1745" b="1"/>
            </a:lvl4pPr>
            <a:lvl5pPr marL="1994489" indent="0">
              <a:buNone/>
              <a:defRPr sz="1745" b="1"/>
            </a:lvl5pPr>
            <a:lvl6pPr marL="2493112" indent="0">
              <a:buNone/>
              <a:defRPr sz="1745" b="1"/>
            </a:lvl6pPr>
            <a:lvl7pPr marL="2991734" indent="0">
              <a:buNone/>
              <a:defRPr sz="1745" b="1"/>
            </a:lvl7pPr>
            <a:lvl8pPr marL="3490356" indent="0">
              <a:buNone/>
              <a:defRPr sz="1745" b="1"/>
            </a:lvl8pPr>
            <a:lvl9pPr marL="3988979" indent="0">
              <a:buNone/>
              <a:defRPr sz="1745"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48667" y="4076545"/>
            <a:ext cx="4239686" cy="599598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36F4B52-45EB-493B-A33E-33F78674E107}" type="datetimeFigureOut">
              <a:rPr lang="es-CO" smtClean="0"/>
              <a:t>11/04/2024</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578254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36F4B52-45EB-493B-A33E-33F78674E107}" type="datetimeFigureOut">
              <a:rPr lang="es-CO" smtClean="0"/>
              <a:t>11/04/2024</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123066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6F4B52-45EB-493B-A33E-33F78674E107}" type="datetimeFigureOut">
              <a:rPr lang="es-CO" smtClean="0"/>
              <a:t>11/04/2024</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233141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6920" y="744008"/>
            <a:ext cx="3216447" cy="2604029"/>
          </a:xfrm>
        </p:spPr>
        <p:txBody>
          <a:bodyPr anchor="b"/>
          <a:lstStyle>
            <a:lvl1pPr>
              <a:defRPr sz="349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239686" y="1606854"/>
            <a:ext cx="5048667" cy="7930922"/>
          </a:xfrm>
        </p:spPr>
        <p:txBody>
          <a:bodyPr/>
          <a:lstStyle>
            <a:lvl1pPr>
              <a:defRPr sz="3490"/>
            </a:lvl1pPr>
            <a:lvl2pPr>
              <a:defRPr sz="3054"/>
            </a:lvl2pPr>
            <a:lvl3pPr>
              <a:defRPr sz="2617"/>
            </a:lvl3pPr>
            <a:lvl4pPr>
              <a:defRPr sz="2181"/>
            </a:lvl4pPr>
            <a:lvl5pPr>
              <a:defRPr sz="2181"/>
            </a:lvl5pPr>
            <a:lvl6pPr>
              <a:defRPr sz="2181"/>
            </a:lvl6pPr>
            <a:lvl7pPr>
              <a:defRPr sz="2181"/>
            </a:lvl7pPr>
            <a:lvl8pPr>
              <a:defRPr sz="2181"/>
            </a:lvl8pPr>
            <a:lvl9pPr>
              <a:defRPr sz="2181"/>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6920" y="3348037"/>
            <a:ext cx="3216447" cy="6202654"/>
          </a:xfrm>
        </p:spPr>
        <p:txBody>
          <a:bodyPr/>
          <a:lstStyle>
            <a:lvl1pPr marL="0" indent="0">
              <a:buNone/>
              <a:defRPr sz="1745"/>
            </a:lvl1pPr>
            <a:lvl2pPr marL="498622" indent="0">
              <a:buNone/>
              <a:defRPr sz="1527"/>
            </a:lvl2pPr>
            <a:lvl3pPr marL="997245" indent="0">
              <a:buNone/>
              <a:defRPr sz="1309"/>
            </a:lvl3pPr>
            <a:lvl4pPr marL="1495867" indent="0">
              <a:buNone/>
              <a:defRPr sz="1091"/>
            </a:lvl4pPr>
            <a:lvl5pPr marL="1994489" indent="0">
              <a:buNone/>
              <a:defRPr sz="1091"/>
            </a:lvl5pPr>
            <a:lvl6pPr marL="2493112" indent="0">
              <a:buNone/>
              <a:defRPr sz="1091"/>
            </a:lvl6pPr>
            <a:lvl7pPr marL="2991734" indent="0">
              <a:buNone/>
              <a:defRPr sz="1091"/>
            </a:lvl7pPr>
            <a:lvl8pPr marL="3490356" indent="0">
              <a:buNone/>
              <a:defRPr sz="1091"/>
            </a:lvl8pPr>
            <a:lvl9pPr marL="3988979" indent="0">
              <a:buNone/>
              <a:defRPr sz="109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6F4B52-45EB-493B-A33E-33F78674E107}" type="datetimeFigureOut">
              <a:rPr lang="es-CO" smtClean="0"/>
              <a:t>11/04/2024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1200484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6920" y="744008"/>
            <a:ext cx="3216447" cy="2604029"/>
          </a:xfrm>
        </p:spPr>
        <p:txBody>
          <a:bodyPr anchor="b"/>
          <a:lstStyle>
            <a:lvl1pPr>
              <a:defRPr sz="349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239686" y="1606854"/>
            <a:ext cx="5048667" cy="7930922"/>
          </a:xfrm>
        </p:spPr>
        <p:txBody>
          <a:bodyPr anchor="t"/>
          <a:lstStyle>
            <a:lvl1pPr marL="0" indent="0">
              <a:buNone/>
              <a:defRPr sz="3490"/>
            </a:lvl1pPr>
            <a:lvl2pPr marL="498622" indent="0">
              <a:buNone/>
              <a:defRPr sz="3054"/>
            </a:lvl2pPr>
            <a:lvl3pPr marL="997245" indent="0">
              <a:buNone/>
              <a:defRPr sz="2617"/>
            </a:lvl3pPr>
            <a:lvl4pPr marL="1495867" indent="0">
              <a:buNone/>
              <a:defRPr sz="2181"/>
            </a:lvl4pPr>
            <a:lvl5pPr marL="1994489" indent="0">
              <a:buNone/>
              <a:defRPr sz="2181"/>
            </a:lvl5pPr>
            <a:lvl6pPr marL="2493112" indent="0">
              <a:buNone/>
              <a:defRPr sz="2181"/>
            </a:lvl6pPr>
            <a:lvl7pPr marL="2991734" indent="0">
              <a:buNone/>
              <a:defRPr sz="2181"/>
            </a:lvl7pPr>
            <a:lvl8pPr marL="3490356" indent="0">
              <a:buNone/>
              <a:defRPr sz="2181"/>
            </a:lvl8pPr>
            <a:lvl9pPr marL="3988979" indent="0">
              <a:buNone/>
              <a:defRPr sz="2181"/>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6920" y="3348037"/>
            <a:ext cx="3216447" cy="6202654"/>
          </a:xfrm>
        </p:spPr>
        <p:txBody>
          <a:bodyPr/>
          <a:lstStyle>
            <a:lvl1pPr marL="0" indent="0">
              <a:buNone/>
              <a:defRPr sz="1745"/>
            </a:lvl1pPr>
            <a:lvl2pPr marL="498622" indent="0">
              <a:buNone/>
              <a:defRPr sz="1527"/>
            </a:lvl2pPr>
            <a:lvl3pPr marL="997245" indent="0">
              <a:buNone/>
              <a:defRPr sz="1309"/>
            </a:lvl3pPr>
            <a:lvl4pPr marL="1495867" indent="0">
              <a:buNone/>
              <a:defRPr sz="1091"/>
            </a:lvl4pPr>
            <a:lvl5pPr marL="1994489" indent="0">
              <a:buNone/>
              <a:defRPr sz="1091"/>
            </a:lvl5pPr>
            <a:lvl6pPr marL="2493112" indent="0">
              <a:buNone/>
              <a:defRPr sz="1091"/>
            </a:lvl6pPr>
            <a:lvl7pPr marL="2991734" indent="0">
              <a:buNone/>
              <a:defRPr sz="1091"/>
            </a:lvl7pPr>
            <a:lvl8pPr marL="3490356" indent="0">
              <a:buNone/>
              <a:defRPr sz="1091"/>
            </a:lvl8pPr>
            <a:lvl9pPr marL="3988979" indent="0">
              <a:buNone/>
              <a:defRPr sz="1091"/>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36F4B52-45EB-493B-A33E-33F78674E107}" type="datetimeFigureOut">
              <a:rPr lang="es-CO" smtClean="0"/>
              <a:t>11/04/2024</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AAB96EB2-877A-40FF-9776-7DF662069BC7}" type="slidenum">
              <a:rPr lang="es-CO" smtClean="0"/>
              <a:t>‹Nº›</a:t>
            </a:fld>
            <a:endParaRPr lang="es-CO"/>
          </a:p>
        </p:txBody>
      </p:sp>
    </p:spTree>
    <p:extLst>
      <p:ext uri="{BB962C8B-B14F-4D97-AF65-F5344CB8AC3E}">
        <p14:creationId xmlns:p14="http://schemas.microsoft.com/office/powerpoint/2010/main" val="2743954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622" y="594176"/>
            <a:ext cx="8601432" cy="215710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622" y="2970867"/>
            <a:ext cx="8601432" cy="708099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85621" y="10343785"/>
            <a:ext cx="2243852" cy="594173"/>
          </a:xfrm>
          <a:prstGeom prst="rect">
            <a:avLst/>
          </a:prstGeom>
        </p:spPr>
        <p:txBody>
          <a:bodyPr vert="horz" lIns="91440" tIns="45720" rIns="91440" bIns="45720" rtlCol="0" anchor="ctr"/>
          <a:lstStyle>
            <a:lvl1pPr algn="l">
              <a:defRPr sz="1309">
                <a:solidFill>
                  <a:schemeClr val="tx1">
                    <a:tint val="75000"/>
                  </a:schemeClr>
                </a:solidFill>
              </a:defRPr>
            </a:lvl1pPr>
          </a:lstStyle>
          <a:p>
            <a:fld id="{136F4B52-45EB-493B-A33E-33F78674E107}" type="datetimeFigureOut">
              <a:rPr lang="es-CO" smtClean="0"/>
              <a:t>11/04/2024</a:t>
            </a:fld>
            <a:endParaRPr lang="es-CO"/>
          </a:p>
        </p:txBody>
      </p:sp>
      <p:sp>
        <p:nvSpPr>
          <p:cNvPr id="5" name="Footer Placeholder 4"/>
          <p:cNvSpPr>
            <a:spLocks noGrp="1"/>
          </p:cNvSpPr>
          <p:nvPr>
            <p:ph type="ftr" sz="quarter" idx="3"/>
          </p:nvPr>
        </p:nvSpPr>
        <p:spPr>
          <a:xfrm>
            <a:off x="3303449" y="10343785"/>
            <a:ext cx="3365778" cy="594173"/>
          </a:xfrm>
          <a:prstGeom prst="rect">
            <a:avLst/>
          </a:prstGeom>
        </p:spPr>
        <p:txBody>
          <a:bodyPr vert="horz" lIns="91440" tIns="45720" rIns="91440" bIns="45720" rtlCol="0" anchor="ctr"/>
          <a:lstStyle>
            <a:lvl1pPr algn="ctr">
              <a:defRPr sz="1309">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7043202" y="10343785"/>
            <a:ext cx="2243852" cy="594173"/>
          </a:xfrm>
          <a:prstGeom prst="rect">
            <a:avLst/>
          </a:prstGeom>
        </p:spPr>
        <p:txBody>
          <a:bodyPr vert="horz" lIns="91440" tIns="45720" rIns="91440" bIns="45720" rtlCol="0" anchor="ctr"/>
          <a:lstStyle>
            <a:lvl1pPr algn="r">
              <a:defRPr sz="1309">
                <a:solidFill>
                  <a:schemeClr val="tx1">
                    <a:tint val="75000"/>
                  </a:schemeClr>
                </a:solidFill>
              </a:defRPr>
            </a:lvl1pPr>
          </a:lstStyle>
          <a:p>
            <a:fld id="{AAB96EB2-877A-40FF-9776-7DF662069BC7}" type="slidenum">
              <a:rPr lang="es-CO" smtClean="0"/>
              <a:t>‹Nº›</a:t>
            </a:fld>
            <a:endParaRPr lang="es-CO"/>
          </a:p>
        </p:txBody>
      </p:sp>
    </p:spTree>
    <p:extLst>
      <p:ext uri="{BB962C8B-B14F-4D97-AF65-F5344CB8AC3E}">
        <p14:creationId xmlns:p14="http://schemas.microsoft.com/office/powerpoint/2010/main" val="4370741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97245" rtl="0" eaLnBrk="1" latinLnBrk="0" hangingPunct="1">
        <a:lnSpc>
          <a:spcPct val="90000"/>
        </a:lnSpc>
        <a:spcBef>
          <a:spcPct val="0"/>
        </a:spcBef>
        <a:buNone/>
        <a:defRPr sz="4799" kern="1200">
          <a:solidFill>
            <a:schemeClr val="tx1"/>
          </a:solidFill>
          <a:latin typeface="+mj-lt"/>
          <a:ea typeface="+mj-ea"/>
          <a:cs typeface="+mj-cs"/>
        </a:defRPr>
      </a:lvl1pPr>
    </p:titleStyle>
    <p:bodyStyle>
      <a:lvl1pPr marL="249311" indent="-249311" algn="l" defTabSz="997245" rtl="0" eaLnBrk="1" latinLnBrk="0" hangingPunct="1">
        <a:lnSpc>
          <a:spcPct val="90000"/>
        </a:lnSpc>
        <a:spcBef>
          <a:spcPts val="1091"/>
        </a:spcBef>
        <a:buFont typeface="Arial" panose="020B0604020202020204" pitchFamily="34" charset="0"/>
        <a:buChar char="•"/>
        <a:defRPr sz="3054" kern="1200">
          <a:solidFill>
            <a:schemeClr val="tx1"/>
          </a:solidFill>
          <a:latin typeface="+mn-lt"/>
          <a:ea typeface="+mn-ea"/>
          <a:cs typeface="+mn-cs"/>
        </a:defRPr>
      </a:lvl1pPr>
      <a:lvl2pPr marL="747933" indent="-249311" algn="l" defTabSz="997245" rtl="0" eaLnBrk="1" latinLnBrk="0" hangingPunct="1">
        <a:lnSpc>
          <a:spcPct val="90000"/>
        </a:lnSpc>
        <a:spcBef>
          <a:spcPts val="545"/>
        </a:spcBef>
        <a:buFont typeface="Arial" panose="020B0604020202020204" pitchFamily="34" charset="0"/>
        <a:buChar char="•"/>
        <a:defRPr sz="2617" kern="1200">
          <a:solidFill>
            <a:schemeClr val="tx1"/>
          </a:solidFill>
          <a:latin typeface="+mn-lt"/>
          <a:ea typeface="+mn-ea"/>
          <a:cs typeface="+mn-cs"/>
        </a:defRPr>
      </a:lvl2pPr>
      <a:lvl3pPr marL="1246556" indent="-249311" algn="l" defTabSz="997245" rtl="0" eaLnBrk="1" latinLnBrk="0" hangingPunct="1">
        <a:lnSpc>
          <a:spcPct val="90000"/>
        </a:lnSpc>
        <a:spcBef>
          <a:spcPts val="545"/>
        </a:spcBef>
        <a:buFont typeface="Arial" panose="020B0604020202020204" pitchFamily="34" charset="0"/>
        <a:buChar char="•"/>
        <a:defRPr sz="2181" kern="1200">
          <a:solidFill>
            <a:schemeClr val="tx1"/>
          </a:solidFill>
          <a:latin typeface="+mn-lt"/>
          <a:ea typeface="+mn-ea"/>
          <a:cs typeface="+mn-cs"/>
        </a:defRPr>
      </a:lvl3pPr>
      <a:lvl4pPr marL="1745178"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4pPr>
      <a:lvl5pPr marL="2243800"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5pPr>
      <a:lvl6pPr marL="2742423"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6pPr>
      <a:lvl7pPr marL="3241045"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7pPr>
      <a:lvl8pPr marL="3739667"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8pPr>
      <a:lvl9pPr marL="4238290" indent="-249311" algn="l" defTabSz="997245" rtl="0" eaLnBrk="1" latinLnBrk="0" hangingPunct="1">
        <a:lnSpc>
          <a:spcPct val="90000"/>
        </a:lnSpc>
        <a:spcBef>
          <a:spcPts val="545"/>
        </a:spcBef>
        <a:buFont typeface="Arial" panose="020B0604020202020204" pitchFamily="34" charset="0"/>
        <a:buChar char="•"/>
        <a:defRPr sz="1963" kern="1200">
          <a:solidFill>
            <a:schemeClr val="tx1"/>
          </a:solidFill>
          <a:latin typeface="+mn-lt"/>
          <a:ea typeface="+mn-ea"/>
          <a:cs typeface="+mn-cs"/>
        </a:defRPr>
      </a:lvl9pPr>
    </p:bodyStyle>
    <p:otherStyle>
      <a:defPPr>
        <a:defRPr lang="en-US"/>
      </a:defPPr>
      <a:lvl1pPr marL="0" algn="l" defTabSz="997245" rtl="0" eaLnBrk="1" latinLnBrk="0" hangingPunct="1">
        <a:defRPr sz="1963" kern="1200">
          <a:solidFill>
            <a:schemeClr val="tx1"/>
          </a:solidFill>
          <a:latin typeface="+mn-lt"/>
          <a:ea typeface="+mn-ea"/>
          <a:cs typeface="+mn-cs"/>
        </a:defRPr>
      </a:lvl1pPr>
      <a:lvl2pPr marL="498622" algn="l" defTabSz="997245" rtl="0" eaLnBrk="1" latinLnBrk="0" hangingPunct="1">
        <a:defRPr sz="1963" kern="1200">
          <a:solidFill>
            <a:schemeClr val="tx1"/>
          </a:solidFill>
          <a:latin typeface="+mn-lt"/>
          <a:ea typeface="+mn-ea"/>
          <a:cs typeface="+mn-cs"/>
        </a:defRPr>
      </a:lvl2pPr>
      <a:lvl3pPr marL="997245" algn="l" defTabSz="997245" rtl="0" eaLnBrk="1" latinLnBrk="0" hangingPunct="1">
        <a:defRPr sz="1963" kern="1200">
          <a:solidFill>
            <a:schemeClr val="tx1"/>
          </a:solidFill>
          <a:latin typeface="+mn-lt"/>
          <a:ea typeface="+mn-ea"/>
          <a:cs typeface="+mn-cs"/>
        </a:defRPr>
      </a:lvl3pPr>
      <a:lvl4pPr marL="1495867" algn="l" defTabSz="997245" rtl="0" eaLnBrk="1" latinLnBrk="0" hangingPunct="1">
        <a:defRPr sz="1963" kern="1200">
          <a:solidFill>
            <a:schemeClr val="tx1"/>
          </a:solidFill>
          <a:latin typeface="+mn-lt"/>
          <a:ea typeface="+mn-ea"/>
          <a:cs typeface="+mn-cs"/>
        </a:defRPr>
      </a:lvl4pPr>
      <a:lvl5pPr marL="1994489" algn="l" defTabSz="997245" rtl="0" eaLnBrk="1" latinLnBrk="0" hangingPunct="1">
        <a:defRPr sz="1963" kern="1200">
          <a:solidFill>
            <a:schemeClr val="tx1"/>
          </a:solidFill>
          <a:latin typeface="+mn-lt"/>
          <a:ea typeface="+mn-ea"/>
          <a:cs typeface="+mn-cs"/>
        </a:defRPr>
      </a:lvl5pPr>
      <a:lvl6pPr marL="2493112" algn="l" defTabSz="997245" rtl="0" eaLnBrk="1" latinLnBrk="0" hangingPunct="1">
        <a:defRPr sz="1963" kern="1200">
          <a:solidFill>
            <a:schemeClr val="tx1"/>
          </a:solidFill>
          <a:latin typeface="+mn-lt"/>
          <a:ea typeface="+mn-ea"/>
          <a:cs typeface="+mn-cs"/>
        </a:defRPr>
      </a:lvl6pPr>
      <a:lvl7pPr marL="2991734" algn="l" defTabSz="997245" rtl="0" eaLnBrk="1" latinLnBrk="0" hangingPunct="1">
        <a:defRPr sz="1963" kern="1200">
          <a:solidFill>
            <a:schemeClr val="tx1"/>
          </a:solidFill>
          <a:latin typeface="+mn-lt"/>
          <a:ea typeface="+mn-ea"/>
          <a:cs typeface="+mn-cs"/>
        </a:defRPr>
      </a:lvl7pPr>
      <a:lvl8pPr marL="3490356" algn="l" defTabSz="997245" rtl="0" eaLnBrk="1" latinLnBrk="0" hangingPunct="1">
        <a:defRPr sz="1963" kern="1200">
          <a:solidFill>
            <a:schemeClr val="tx1"/>
          </a:solidFill>
          <a:latin typeface="+mn-lt"/>
          <a:ea typeface="+mn-ea"/>
          <a:cs typeface="+mn-cs"/>
        </a:defRPr>
      </a:lvl8pPr>
      <a:lvl9pPr marL="3988979" algn="l" defTabSz="997245" rtl="0" eaLnBrk="1" latinLnBrk="0" hangingPunct="1">
        <a:defRPr sz="19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7">
            <a:extLst>
              <a:ext uri="{FF2B5EF4-FFF2-40B4-BE49-F238E27FC236}">
                <a16:creationId xmlns="" xmlns:a16="http://schemas.microsoft.com/office/drawing/2014/main" id="{FDB8B968-416B-A74E-24B9-77B3F39E64C7}"/>
              </a:ext>
            </a:extLst>
          </p:cNvPr>
          <p:cNvGrpSpPr/>
          <p:nvPr/>
        </p:nvGrpSpPr>
        <p:grpSpPr>
          <a:xfrm>
            <a:off x="228601" y="6949089"/>
            <a:ext cx="9779000" cy="3277756"/>
            <a:chOff x="-54769" y="3756162"/>
            <a:chExt cx="9863138" cy="1241406"/>
          </a:xfrm>
          <a:solidFill>
            <a:srgbClr val="026B84"/>
          </a:solidFill>
        </p:grpSpPr>
        <p:sp>
          <p:nvSpPr>
            <p:cNvPr id="18" name="Freeform 6">
              <a:extLst>
                <a:ext uri="{FF2B5EF4-FFF2-40B4-BE49-F238E27FC236}">
                  <a16:creationId xmlns="" xmlns:a16="http://schemas.microsoft.com/office/drawing/2014/main" id="{C74A4F6E-69B9-08FC-8F0B-BEF6183E4E74}"/>
                </a:ext>
              </a:extLst>
            </p:cNvPr>
            <p:cNvSpPr/>
            <p:nvPr/>
          </p:nvSpPr>
          <p:spPr>
            <a:xfrm>
              <a:off x="-54769" y="3756162"/>
              <a:ext cx="9863138" cy="1241406"/>
            </a:xfrm>
            <a:custGeom>
              <a:avLst/>
              <a:gdLst/>
              <a:ahLst/>
              <a:cxnLst/>
              <a:rect l="0" t="0" r="0" b="0"/>
              <a:pathLst>
                <a:path w="304800" h="304800">
                  <a:moveTo>
                    <a:pt x="0" y="0"/>
                  </a:moveTo>
                  <a:lnTo>
                    <a:pt x="0" y="304800"/>
                  </a:lnTo>
                  <a:lnTo>
                    <a:pt x="304800" y="304800"/>
                  </a:lnTo>
                  <a:lnTo>
                    <a:pt x="304800" y="0"/>
                  </a:lnTo>
                  <a:lnTo>
                    <a:pt x="0" y="0"/>
                  </a:lnTo>
                  <a:close/>
                </a:path>
              </a:pathLst>
            </a:custGeom>
            <a:gr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sz="1569"/>
            </a:p>
          </p:txBody>
        </p:sp>
      </p:grpSp>
      <p:pic>
        <p:nvPicPr>
          <p:cNvPr id="16" name="Imagen 15"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2"/>
          <a:stretch>
            <a:fillRect/>
          </a:stretch>
        </p:blipFill>
        <p:spPr>
          <a:xfrm>
            <a:off x="1644235" y="10176045"/>
            <a:ext cx="7996726" cy="933279"/>
          </a:xfrm>
          <a:prstGeom prst="rect">
            <a:avLst/>
          </a:prstGeom>
        </p:spPr>
      </p:pic>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1" y="-96494"/>
            <a:ext cx="9779000" cy="7045584"/>
          </a:xfrm>
          <a:prstGeom prst="rect">
            <a:avLst/>
          </a:prstGeom>
        </p:spPr>
      </p:pic>
      <p:grpSp>
        <p:nvGrpSpPr>
          <p:cNvPr id="35" name="Group 13">
            <a:extLst>
              <a:ext uri="{FF2B5EF4-FFF2-40B4-BE49-F238E27FC236}">
                <a16:creationId xmlns="" xmlns:a16="http://schemas.microsoft.com/office/drawing/2014/main" id="{1DBC3480-1F7E-E1F6-47F8-02036C9374D4}"/>
              </a:ext>
            </a:extLst>
          </p:cNvPr>
          <p:cNvGrpSpPr/>
          <p:nvPr/>
        </p:nvGrpSpPr>
        <p:grpSpPr>
          <a:xfrm>
            <a:off x="-43034" y="6887143"/>
            <a:ext cx="396000" cy="4272981"/>
            <a:chOff x="-252469" y="3447015"/>
            <a:chExt cx="195263" cy="1362075"/>
          </a:xfrm>
          <a:solidFill>
            <a:schemeClr val="bg1">
              <a:lumMod val="65000"/>
            </a:schemeClr>
          </a:solidFill>
        </p:grpSpPr>
        <p:sp>
          <p:nvSpPr>
            <p:cNvPr id="36" name="Freeform 12">
              <a:extLst>
                <a:ext uri="{FF2B5EF4-FFF2-40B4-BE49-F238E27FC236}">
                  <a16:creationId xmlns="" xmlns:a16="http://schemas.microsoft.com/office/drawing/2014/main" id="{E2D48EA0-D2B7-15B3-67A0-05C3E6C9B753}"/>
                </a:ext>
              </a:extLst>
            </p:cNvPr>
            <p:cNvSpPr/>
            <p:nvPr/>
          </p:nvSpPr>
          <p:spPr>
            <a:xfrm>
              <a:off x="-252469" y="344701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sz="1595"/>
            </a:p>
          </p:txBody>
        </p:sp>
      </p:grpSp>
      <p:grpSp>
        <p:nvGrpSpPr>
          <p:cNvPr id="37" name="Group 5">
            <a:extLst>
              <a:ext uri="{FF2B5EF4-FFF2-40B4-BE49-F238E27FC236}">
                <a16:creationId xmlns="" xmlns:a16="http://schemas.microsoft.com/office/drawing/2014/main" id="{6A688478-420C-5F7C-F9E6-A28446BCDFC9}"/>
              </a:ext>
            </a:extLst>
          </p:cNvPr>
          <p:cNvGrpSpPr/>
          <p:nvPr/>
        </p:nvGrpSpPr>
        <p:grpSpPr>
          <a:xfrm>
            <a:off x="-44615" y="-315475"/>
            <a:ext cx="396000" cy="7246261"/>
            <a:chOff x="0" y="0"/>
            <a:chExt cx="195263" cy="4124325"/>
          </a:xfrm>
        </p:grpSpPr>
        <p:sp>
          <p:nvSpPr>
            <p:cNvPr id="38" name="Freeform 4">
              <a:extLst>
                <a:ext uri="{FF2B5EF4-FFF2-40B4-BE49-F238E27FC236}">
                  <a16:creationId xmlns="" xmlns:a16="http://schemas.microsoft.com/office/drawing/2014/main" id="{62FB601C-EC9F-1D5C-2DE8-8C29FE5608DF}"/>
                </a:ext>
              </a:extLst>
            </p:cNvPr>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s-ES" sz="1595"/>
            </a:p>
          </p:txBody>
        </p:sp>
      </p:grpSp>
      <p:sp>
        <p:nvSpPr>
          <p:cNvPr id="39" name="Rectángulo: esquinas redondeadas 1">
            <a:extLst>
              <a:ext uri="{FF2B5EF4-FFF2-40B4-BE49-F238E27FC236}">
                <a16:creationId xmlns="" xmlns:a16="http://schemas.microsoft.com/office/drawing/2014/main" id="{3F023BB3-5BA9-5CCE-F29B-404F9936D0BB}"/>
              </a:ext>
            </a:extLst>
          </p:cNvPr>
          <p:cNvSpPr/>
          <p:nvPr/>
        </p:nvSpPr>
        <p:spPr>
          <a:xfrm>
            <a:off x="815948" y="5266447"/>
            <a:ext cx="4264122" cy="2216405"/>
          </a:xfrm>
          <a:prstGeom prst="roundRect">
            <a:avLst/>
          </a:prstGeom>
          <a:solidFill>
            <a:srgbClr val="ED7D31">
              <a:alpha val="79000"/>
            </a:srgb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708" b="1" dirty="0" err="1">
                <a:solidFill>
                  <a:srgbClr val="FFFFFF"/>
                </a:solidFill>
                <a:latin typeface="Trebuchet MS"/>
                <a:ea typeface="Microsoft JhengHei"/>
              </a:rPr>
              <a:t>Seguimiento</a:t>
            </a:r>
            <a:endParaRPr lang="es-ES" sz="4708" b="1" dirty="0">
              <a:solidFill>
                <a:srgbClr val="FFFFFF"/>
              </a:solidFill>
              <a:latin typeface="Trebuchet MS"/>
              <a:ea typeface="Calibri" panose="020F0502020204030204"/>
              <a:cs typeface="Calibri" panose="020F0502020204030204"/>
            </a:endParaRPr>
          </a:p>
          <a:p>
            <a:pPr algn="ctr"/>
            <a:r>
              <a:rPr lang="en-US" sz="4708" b="1" dirty="0">
                <a:solidFill>
                  <a:srgbClr val="FFFFFF"/>
                </a:solidFill>
                <a:latin typeface="Trebuchet MS"/>
                <a:ea typeface="Microsoft JhengHei"/>
              </a:rPr>
              <a:t>Sectorial</a:t>
            </a:r>
            <a:endParaRPr lang="es-ES" sz="4708" b="1" dirty="0">
              <a:solidFill>
                <a:srgbClr val="FFFFFF"/>
              </a:solidFill>
              <a:latin typeface="Trebuchet MS"/>
              <a:ea typeface="Calibri" panose="020F0502020204030204"/>
              <a:cs typeface="Calibri" panose="020F0502020204030204"/>
            </a:endParaRPr>
          </a:p>
        </p:txBody>
      </p:sp>
      <p:sp>
        <p:nvSpPr>
          <p:cNvPr id="41" name="Rectángulo: esquinas redondeadas 3">
            <a:extLst>
              <a:ext uri="{FF2B5EF4-FFF2-40B4-BE49-F238E27FC236}">
                <a16:creationId xmlns="" xmlns:a16="http://schemas.microsoft.com/office/drawing/2014/main" id="{309652F9-986C-E1F7-8BFB-F94044F14E4A}"/>
              </a:ext>
            </a:extLst>
          </p:cNvPr>
          <p:cNvSpPr/>
          <p:nvPr/>
        </p:nvSpPr>
        <p:spPr>
          <a:xfrm>
            <a:off x="4825883" y="7895064"/>
            <a:ext cx="3810963" cy="1259174"/>
          </a:xfrm>
          <a:prstGeom prst="roundRect">
            <a:avLst/>
          </a:prstGeom>
          <a:solidFill>
            <a:srgbClr val="ED7D31">
              <a:alpha val="79000"/>
            </a:srgbClr>
          </a:solidFill>
          <a:ln/>
          <a:effectLst>
            <a:outerShdw blurRad="76200" dist="12700" dir="2700000" sy="-23000" kx="-800400" algn="bl" rotWithShape="0">
              <a:srgbClr val="F96A01">
                <a:alpha val="20000"/>
              </a:srgb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s-ES" sz="3836" dirty="0" smtClean="0">
                <a:solidFill>
                  <a:schemeClr val="bg1"/>
                </a:solidFill>
                <a:latin typeface="Trebuchet MS" panose="020B0603020202020204" pitchFamily="34" charset="0"/>
              </a:rPr>
              <a:t>Enero - Febrero </a:t>
            </a:r>
            <a:r>
              <a:rPr lang="es-ES" sz="3836" dirty="0">
                <a:solidFill>
                  <a:schemeClr val="bg1"/>
                </a:solidFill>
                <a:latin typeface="Trebuchet MS" panose="020B0603020202020204" pitchFamily="34" charset="0"/>
              </a:rPr>
              <a:t>2024</a:t>
            </a:r>
          </a:p>
        </p:txBody>
      </p:sp>
    </p:spTree>
    <p:extLst>
      <p:ext uri="{BB962C8B-B14F-4D97-AF65-F5344CB8AC3E}">
        <p14:creationId xmlns:p14="http://schemas.microsoft.com/office/powerpoint/2010/main" val="3835107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3"/>
          <p:cNvGrpSpPr/>
          <p:nvPr/>
        </p:nvGrpSpPr>
        <p:grpSpPr>
          <a:xfrm>
            <a:off x="0" y="0"/>
            <a:ext cx="9970036" cy="11165001"/>
            <a:chOff x="0" y="0"/>
            <a:chExt cx="9753600" cy="5486400"/>
          </a:xfrm>
          <a:solidFill>
            <a:srgbClr val="026B84"/>
          </a:solidFill>
        </p:grpSpPr>
        <p:sp>
          <p:nvSpPr>
            <p:cNvPr id="62"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65" name="Group 5"/>
          <p:cNvGrpSpPr/>
          <p:nvPr/>
        </p:nvGrpSpPr>
        <p:grpSpPr>
          <a:xfrm>
            <a:off x="-20699" y="-8748"/>
            <a:ext cx="396000" cy="6095990"/>
            <a:chOff x="0" y="0"/>
            <a:chExt cx="195263" cy="4124325"/>
          </a:xfrm>
        </p:grpSpPr>
        <p:sp>
          <p:nvSpPr>
            <p:cNvPr id="66"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93" name="Group 7"/>
          <p:cNvGrpSpPr/>
          <p:nvPr/>
        </p:nvGrpSpPr>
        <p:grpSpPr>
          <a:xfrm>
            <a:off x="5535" y="9961530"/>
            <a:ext cx="10031263" cy="1318290"/>
            <a:chOff x="-54769" y="4124325"/>
            <a:chExt cx="9863138" cy="1373981"/>
          </a:xfrm>
        </p:grpSpPr>
        <p:sp>
          <p:nvSpPr>
            <p:cNvPr id="94"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95" name="TextBox 9"/>
          <p:cNvSpPr txBox="1"/>
          <p:nvPr/>
        </p:nvSpPr>
        <p:spPr>
          <a:xfrm>
            <a:off x="3264577" y="1533647"/>
            <a:ext cx="5141466" cy="863581"/>
          </a:xfrm>
          <a:prstGeom prst="rect">
            <a:avLst/>
          </a:prstGeom>
        </p:spPr>
        <p:txBody>
          <a:bodyPr lIns="0" tIns="37661" rIns="0" bIns="0" rtlCol="0" anchor="t"/>
          <a:lstStyle/>
          <a:p>
            <a:pPr>
              <a:lnSpc>
                <a:spcPts val="3400"/>
              </a:lnSpc>
            </a:pPr>
            <a:r>
              <a:rPr lang="en-US" sz="3600" b="1" dirty="0" err="1" smtClean="0">
                <a:solidFill>
                  <a:schemeClr val="bg1"/>
                </a:solidFill>
                <a:latin typeface="Trebuchet MS"/>
                <a:ea typeface="Microsoft JhengHei"/>
              </a:rPr>
              <a:t>Galones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Movilizados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por</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Carretera</a:t>
            </a:r>
            <a:endParaRPr lang="en-US" sz="3600" b="1" dirty="0">
              <a:solidFill>
                <a:schemeClr val="bg1"/>
              </a:solidFill>
              <a:latin typeface="Trebuchet MS"/>
              <a:ea typeface="Microsoft JhengHei"/>
              <a:cs typeface="Lato"/>
            </a:endParaRPr>
          </a:p>
        </p:txBody>
      </p:sp>
      <p:grpSp>
        <p:nvGrpSpPr>
          <p:cNvPr id="96" name="Group 16"/>
          <p:cNvGrpSpPr/>
          <p:nvPr/>
        </p:nvGrpSpPr>
        <p:grpSpPr>
          <a:xfrm>
            <a:off x="998783" y="946972"/>
            <a:ext cx="2130856" cy="1970423"/>
            <a:chOff x="8720482" y="385368"/>
            <a:chExt cx="557963" cy="557963"/>
          </a:xfrm>
        </p:grpSpPr>
        <p:sp>
          <p:nvSpPr>
            <p:cNvPr id="97"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98" name="Imagen 97"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99" name="CuadroTexto 98">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a:solidFill>
                  <a:schemeClr val="bg1"/>
                </a:solidFill>
                <a:latin typeface="Trebuchet MS"/>
                <a:cs typeface="Calibri"/>
              </a:rPr>
              <a:t>5</a:t>
            </a:r>
          </a:p>
        </p:txBody>
      </p:sp>
      <p:sp>
        <p:nvSpPr>
          <p:cNvPr id="100"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8</a:t>
            </a:r>
            <a:endParaRPr lang="en-US" sz="3138" b="1" spc="99" dirty="0">
              <a:solidFill>
                <a:srgbClr val="FFFFFF">
                  <a:alpha val="100000"/>
                </a:srgbClr>
              </a:solidFill>
              <a:latin typeface="Trebuchet MS"/>
            </a:endParaRPr>
          </a:p>
        </p:txBody>
      </p:sp>
      <p:grpSp>
        <p:nvGrpSpPr>
          <p:cNvPr id="101" name="Group 7"/>
          <p:cNvGrpSpPr/>
          <p:nvPr/>
        </p:nvGrpSpPr>
        <p:grpSpPr>
          <a:xfrm>
            <a:off x="-20700" y="3117158"/>
            <a:ext cx="10057497" cy="390092"/>
            <a:chOff x="-54769" y="4124325"/>
            <a:chExt cx="9863138" cy="1373981"/>
          </a:xfrm>
          <a:solidFill>
            <a:schemeClr val="bg1">
              <a:lumMod val="95000"/>
            </a:schemeClr>
          </a:solidFill>
        </p:grpSpPr>
        <p:sp>
          <p:nvSpPr>
            <p:cNvPr id="10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03" name="Group 13"/>
          <p:cNvGrpSpPr/>
          <p:nvPr/>
        </p:nvGrpSpPr>
        <p:grpSpPr>
          <a:xfrm>
            <a:off x="-20699" y="6054316"/>
            <a:ext cx="396000" cy="5225504"/>
            <a:chOff x="0" y="4124325"/>
            <a:chExt cx="195263" cy="1362075"/>
          </a:xfrm>
          <a:solidFill>
            <a:schemeClr val="bg1">
              <a:lumMod val="65000"/>
            </a:schemeClr>
          </a:solidFill>
        </p:grpSpPr>
        <p:sp>
          <p:nvSpPr>
            <p:cNvPr id="104"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9" name="Group 5">
            <a:extLst>
              <a:ext uri="{FF2B5EF4-FFF2-40B4-BE49-F238E27FC236}">
                <a16:creationId xmlns="" xmlns:a16="http://schemas.microsoft.com/office/drawing/2014/main" id="{4E1C060B-2B3C-773B-E3F8-FE317E4E48CA}"/>
              </a:ext>
            </a:extLst>
          </p:cNvPr>
          <p:cNvGrpSpPr/>
          <p:nvPr/>
        </p:nvGrpSpPr>
        <p:grpSpPr>
          <a:xfrm rot="21600000">
            <a:off x="769361" y="3621924"/>
            <a:ext cx="4468537" cy="3832330"/>
            <a:chOff x="5437547" y="1219181"/>
            <a:chExt cx="4498181" cy="1892300"/>
          </a:xfrm>
        </p:grpSpPr>
        <p:sp>
          <p:nvSpPr>
            <p:cNvPr id="60"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63" name="Group 10">
            <a:extLst>
              <a:ext uri="{FF2B5EF4-FFF2-40B4-BE49-F238E27FC236}">
                <a16:creationId xmlns="" xmlns:a16="http://schemas.microsoft.com/office/drawing/2014/main" id="{CE2F2427-B758-F2E1-6305-6CC7F1356DE5}"/>
              </a:ext>
            </a:extLst>
          </p:cNvPr>
          <p:cNvGrpSpPr/>
          <p:nvPr/>
        </p:nvGrpSpPr>
        <p:grpSpPr>
          <a:xfrm rot="21600000">
            <a:off x="5280659" y="3621923"/>
            <a:ext cx="4347766" cy="1230560"/>
            <a:chOff x="-98065" y="1216800"/>
            <a:chExt cx="5461794" cy="4071144"/>
          </a:xfrm>
        </p:grpSpPr>
        <p:sp>
          <p:nvSpPr>
            <p:cNvPr id="64" name="Freeform 9">
              <a:extLst>
                <a:ext uri="{FF2B5EF4-FFF2-40B4-BE49-F238E27FC236}">
                  <a16:creationId xmlns="" xmlns:a16="http://schemas.microsoft.com/office/drawing/2014/main" id="{B8519B04-62B4-DC47-3FDA-9F6B4EAE530A}"/>
                </a:ext>
              </a:extLst>
            </p:cNvPr>
            <p:cNvSpPr/>
            <p:nvPr/>
          </p:nvSpPr>
          <p:spPr>
            <a:xfrm>
              <a:off x="-98065" y="1216800"/>
              <a:ext cx="5461794" cy="407114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83" name="Rectángulo: esquinas redondeadas 48">
            <a:extLst>
              <a:ext uri="{FF2B5EF4-FFF2-40B4-BE49-F238E27FC236}">
                <a16:creationId xmlns="" xmlns:a16="http://schemas.microsoft.com/office/drawing/2014/main" id="{00ADCAEF-5C74-50F2-0F2D-F7BD6F482066}"/>
              </a:ext>
            </a:extLst>
          </p:cNvPr>
          <p:cNvSpPr/>
          <p:nvPr/>
        </p:nvSpPr>
        <p:spPr>
          <a:xfrm>
            <a:off x="6737098" y="3573474"/>
            <a:ext cx="1465865" cy="295766"/>
          </a:xfrm>
          <a:prstGeom prst="rect">
            <a:avLst/>
          </a:prstGeom>
          <a:solidFill>
            <a:srgbClr val="093E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latin typeface="Trebuchet MS"/>
                <a:cs typeface="Calibri"/>
              </a:rPr>
              <a:t>Galones</a:t>
            </a:r>
            <a:endParaRPr lang="es-ES" sz="1569" dirty="0">
              <a:latin typeface="Trebuchet MS"/>
            </a:endParaRPr>
          </a:p>
        </p:txBody>
      </p:sp>
      <p:sp>
        <p:nvSpPr>
          <p:cNvPr id="87" name="Freeform 7">
            <a:extLst>
              <a:ext uri="{FF2B5EF4-FFF2-40B4-BE49-F238E27FC236}">
                <a16:creationId xmlns="" xmlns:a16="http://schemas.microsoft.com/office/drawing/2014/main" id="{892FEEC3-7D02-0EC9-8521-17A8E29A0E61}"/>
              </a:ext>
            </a:extLst>
          </p:cNvPr>
          <p:cNvSpPr/>
          <p:nvPr/>
        </p:nvSpPr>
        <p:spPr>
          <a:xfrm>
            <a:off x="769361" y="7696888"/>
            <a:ext cx="8859064" cy="2044012"/>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nvGrpSpPr>
          <p:cNvPr id="6" name="Grupo 5"/>
          <p:cNvGrpSpPr/>
          <p:nvPr/>
        </p:nvGrpSpPr>
        <p:grpSpPr>
          <a:xfrm>
            <a:off x="5527044" y="3987220"/>
            <a:ext cx="1729170" cy="539244"/>
            <a:chOff x="5529829" y="3915283"/>
            <a:chExt cx="1729170" cy="539244"/>
          </a:xfrm>
        </p:grpSpPr>
        <p:sp>
          <p:nvSpPr>
            <p:cNvPr id="80" name="Rectángulo: esquinas redondeadas 5">
              <a:extLst>
                <a:ext uri="{FF2B5EF4-FFF2-40B4-BE49-F238E27FC236}">
                  <a16:creationId xmlns="" xmlns:a16="http://schemas.microsoft.com/office/drawing/2014/main" id="{38A45D39-DFE1-833D-FA1C-73D84FA71D2F}"/>
                </a:ext>
              </a:extLst>
            </p:cNvPr>
            <p:cNvSpPr/>
            <p:nvPr/>
          </p:nvSpPr>
          <p:spPr>
            <a:xfrm>
              <a:off x="5529829" y="3915283"/>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2093" dirty="0">
                <a:latin typeface="Trebuchet MS"/>
                <a:ea typeface="Calibri"/>
                <a:cs typeface="Calibri"/>
              </a:endParaRPr>
            </a:p>
          </p:txBody>
        </p:sp>
        <p:sp>
          <p:nvSpPr>
            <p:cNvPr id="81" name="TextBox 27">
              <a:extLst>
                <a:ext uri="{FF2B5EF4-FFF2-40B4-BE49-F238E27FC236}">
                  <a16:creationId xmlns="" xmlns:a16="http://schemas.microsoft.com/office/drawing/2014/main" id="{DF68433A-B0BA-4642-A772-E5B0EEAEF636}"/>
                </a:ext>
              </a:extLst>
            </p:cNvPr>
            <p:cNvSpPr txBox="1"/>
            <p:nvPr/>
          </p:nvSpPr>
          <p:spPr>
            <a:xfrm>
              <a:off x="5810201" y="4303579"/>
              <a:ext cx="1116109" cy="108438"/>
            </a:xfrm>
            <a:prstGeom prst="rect">
              <a:avLst/>
            </a:prstGeom>
          </p:spPr>
          <p:txBody>
            <a:bodyPr lIns="0" tIns="12554" rIns="0" bIns="0" rtlCol="0" anchor="t"/>
            <a:lstStyle/>
            <a:p>
              <a:pPr>
                <a:lnSpc>
                  <a:spcPts val="915"/>
                </a:lnSpc>
              </a:pPr>
              <a:r>
                <a:rPr lang="en-US" sz="1221" b="1" dirty="0" err="1">
                  <a:solidFill>
                    <a:srgbClr val="FFFFFF"/>
                  </a:solidFill>
                  <a:latin typeface="Trebuchet MS"/>
                </a:rPr>
                <a:t>Mes</a:t>
              </a:r>
              <a:r>
                <a:rPr lang="en-US" sz="1046" b="1" dirty="0">
                  <a:solidFill>
                    <a:srgbClr val="FFFFFF"/>
                  </a:solidFill>
                  <a:latin typeface="Trebuchet MS"/>
                </a:rPr>
                <a:t> </a:t>
              </a:r>
              <a:r>
                <a:rPr lang="en-US" sz="1221" b="1" dirty="0" err="1">
                  <a:solidFill>
                    <a:srgbClr val="FFFFFF"/>
                  </a:solidFill>
                  <a:latin typeface="Trebuchet MS"/>
                </a:rPr>
                <a:t>Consultado</a:t>
              </a:r>
              <a:endParaRPr lang="en-US" sz="1046" b="1" dirty="0">
                <a:solidFill>
                  <a:srgbClr val="FFFFFF"/>
                </a:solidFill>
                <a:latin typeface="Trebuchet MS"/>
              </a:endParaRPr>
            </a:p>
          </p:txBody>
        </p:sp>
        <p:sp>
          <p:nvSpPr>
            <p:cNvPr id="8" name="CuadroTexto 7"/>
            <p:cNvSpPr txBox="1"/>
            <p:nvPr/>
          </p:nvSpPr>
          <p:spPr>
            <a:xfrm>
              <a:off x="5535712" y="3933424"/>
              <a:ext cx="1723287" cy="414409"/>
            </a:xfrm>
            <a:prstGeom prst="rect">
              <a:avLst/>
            </a:prstGeom>
            <a:noFill/>
            <a:ln>
              <a:noFill/>
            </a:ln>
          </p:spPr>
          <p:txBody>
            <a:bodyPr wrap="square" rtlCol="0">
              <a:spAutoFit/>
            </a:bodyPr>
            <a:lstStyle/>
            <a:p>
              <a:r>
                <a:rPr lang="es-ES" sz="2093" dirty="0" smtClean="0">
                  <a:solidFill>
                    <a:schemeClr val="bg1"/>
                  </a:solidFill>
                  <a:latin typeface="Trebuchet MS"/>
                  <a:ea typeface="Calibri"/>
                  <a:cs typeface="Calibri"/>
                </a:rPr>
                <a:t>460.718.705</a:t>
              </a:r>
              <a:endParaRPr lang="es-CO" sz="2093" dirty="0">
                <a:solidFill>
                  <a:schemeClr val="bg1"/>
                </a:solidFill>
              </a:endParaRPr>
            </a:p>
          </p:txBody>
        </p:sp>
      </p:grpSp>
      <p:grpSp>
        <p:nvGrpSpPr>
          <p:cNvPr id="4" name="Grupo 3"/>
          <p:cNvGrpSpPr/>
          <p:nvPr/>
        </p:nvGrpSpPr>
        <p:grpSpPr>
          <a:xfrm>
            <a:off x="7741722" y="3982857"/>
            <a:ext cx="1749938" cy="539244"/>
            <a:chOff x="7324449" y="3915640"/>
            <a:chExt cx="1749938" cy="539244"/>
          </a:xfrm>
        </p:grpSpPr>
        <p:sp>
          <p:nvSpPr>
            <p:cNvPr id="85" name="Rectángulo: esquinas redondeadas 5">
              <a:extLst>
                <a:ext uri="{FF2B5EF4-FFF2-40B4-BE49-F238E27FC236}">
                  <a16:creationId xmlns="" xmlns:a16="http://schemas.microsoft.com/office/drawing/2014/main" id="{38A45D39-DFE1-833D-FA1C-73D84FA71D2F}"/>
                </a:ext>
              </a:extLst>
            </p:cNvPr>
            <p:cNvSpPr/>
            <p:nvPr/>
          </p:nvSpPr>
          <p:spPr>
            <a:xfrm>
              <a:off x="7324449" y="3915640"/>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959" dirty="0">
                <a:latin typeface="Trebuchet MS"/>
                <a:ea typeface="Calibri"/>
                <a:cs typeface="Calibri"/>
              </a:endParaRPr>
            </a:p>
          </p:txBody>
        </p:sp>
        <p:sp>
          <p:nvSpPr>
            <p:cNvPr id="86" name="TextBox 27">
              <a:extLst>
                <a:ext uri="{FF2B5EF4-FFF2-40B4-BE49-F238E27FC236}">
                  <a16:creationId xmlns="" xmlns:a16="http://schemas.microsoft.com/office/drawing/2014/main" id="{D0F7055A-FDF1-D6A8-5CD4-F76362A80611}"/>
                </a:ext>
              </a:extLst>
            </p:cNvPr>
            <p:cNvSpPr txBox="1"/>
            <p:nvPr/>
          </p:nvSpPr>
          <p:spPr>
            <a:xfrm>
              <a:off x="7694682" y="4307905"/>
              <a:ext cx="1000641" cy="116251"/>
            </a:xfrm>
            <a:prstGeom prst="rect">
              <a:avLst/>
            </a:prstGeom>
            <a:solidFill>
              <a:srgbClr val="35A1BB"/>
            </a:solidFill>
          </p:spPr>
          <p:txBody>
            <a:bodyPr lIns="0" tIns="12554" rIns="0" bIns="0" rtlCol="0" anchor="t"/>
            <a:lstStyle/>
            <a:p>
              <a:pPr>
                <a:lnSpc>
                  <a:spcPts val="915"/>
                </a:lnSpc>
              </a:pPr>
              <a:r>
                <a:rPr lang="en-US" sz="1221" b="1" dirty="0" err="1">
                  <a:solidFill>
                    <a:srgbClr val="FFFFFF"/>
                  </a:solidFill>
                  <a:latin typeface="Trebuchet MS"/>
                </a:rPr>
                <a:t>Año</a:t>
              </a:r>
              <a:r>
                <a:rPr lang="en-US" sz="1221" b="1" dirty="0">
                  <a:solidFill>
                    <a:srgbClr val="FFFFFF"/>
                  </a:solidFill>
                  <a:latin typeface="Trebuchet MS"/>
                </a:rPr>
                <a:t> Corrido </a:t>
              </a:r>
            </a:p>
          </p:txBody>
        </p:sp>
        <p:sp>
          <p:nvSpPr>
            <p:cNvPr id="50" name="CuadroTexto 49"/>
            <p:cNvSpPr txBox="1"/>
            <p:nvPr/>
          </p:nvSpPr>
          <p:spPr>
            <a:xfrm>
              <a:off x="7365857" y="3925242"/>
              <a:ext cx="1708530" cy="414409"/>
            </a:xfrm>
            <a:prstGeom prst="rect">
              <a:avLst/>
            </a:prstGeom>
            <a:noFill/>
            <a:ln>
              <a:noFill/>
            </a:ln>
          </p:spPr>
          <p:txBody>
            <a:bodyPr wrap="square" rtlCol="0">
              <a:spAutoFit/>
            </a:bodyPr>
            <a:lstStyle/>
            <a:p>
              <a:r>
                <a:rPr lang="es-ES" sz="2093" dirty="0" smtClean="0">
                  <a:solidFill>
                    <a:schemeClr val="bg1"/>
                  </a:solidFill>
                  <a:latin typeface="Trebuchet MS"/>
                  <a:ea typeface="Calibri"/>
                  <a:cs typeface="Calibri"/>
                </a:rPr>
                <a:t>948.277.876</a:t>
              </a:r>
              <a:endParaRPr lang="es-CO" sz="2093" dirty="0">
                <a:solidFill>
                  <a:schemeClr val="bg1"/>
                </a:solidFill>
              </a:endParaRPr>
            </a:p>
          </p:txBody>
        </p:sp>
      </p:grpSp>
      <p:grpSp>
        <p:nvGrpSpPr>
          <p:cNvPr id="91" name="Group 10">
            <a:extLst>
              <a:ext uri="{FF2B5EF4-FFF2-40B4-BE49-F238E27FC236}">
                <a16:creationId xmlns="" xmlns:a16="http://schemas.microsoft.com/office/drawing/2014/main" id="{CE2F2427-B758-F2E1-6305-6CC7F1356DE5}"/>
              </a:ext>
            </a:extLst>
          </p:cNvPr>
          <p:cNvGrpSpPr/>
          <p:nvPr/>
        </p:nvGrpSpPr>
        <p:grpSpPr>
          <a:xfrm rot="21600000">
            <a:off x="5280659" y="4909127"/>
            <a:ext cx="4347765" cy="2545126"/>
            <a:chOff x="-98065" y="1216800"/>
            <a:chExt cx="5461794" cy="4071144"/>
          </a:xfrm>
        </p:grpSpPr>
        <p:sp>
          <p:nvSpPr>
            <p:cNvPr id="92" name="Freeform 9">
              <a:extLst>
                <a:ext uri="{FF2B5EF4-FFF2-40B4-BE49-F238E27FC236}">
                  <a16:creationId xmlns="" xmlns:a16="http://schemas.microsoft.com/office/drawing/2014/main" id="{B8519B04-62B4-DC47-3FDA-9F6B4EAE530A}"/>
                </a:ext>
              </a:extLst>
            </p:cNvPr>
            <p:cNvSpPr/>
            <p:nvPr/>
          </p:nvSpPr>
          <p:spPr>
            <a:xfrm>
              <a:off x="-98065" y="1216800"/>
              <a:ext cx="5461794" cy="407114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82" name="Rectángulo 81">
            <a:extLst>
              <a:ext uri="{FF2B5EF4-FFF2-40B4-BE49-F238E27FC236}">
                <a16:creationId xmlns="" xmlns:a16="http://schemas.microsoft.com/office/drawing/2014/main" id="{008F52B4-8D90-2131-0F44-ECD74A6B4C33}"/>
              </a:ext>
            </a:extLst>
          </p:cNvPr>
          <p:cNvSpPr/>
          <p:nvPr/>
        </p:nvSpPr>
        <p:spPr>
          <a:xfrm>
            <a:off x="6306212" y="4900932"/>
            <a:ext cx="2434841" cy="329302"/>
          </a:xfrm>
          <a:prstGeom prst="rect">
            <a:avLst/>
          </a:prstGeom>
          <a:solidFill>
            <a:srgbClr val="093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ea typeface="Calibri"/>
                <a:cs typeface="Calibri"/>
              </a:rPr>
              <a:t>Principales Variaciones</a:t>
            </a:r>
            <a:endParaRPr lang="es-ES" sz="1569" dirty="0"/>
          </a:p>
        </p:txBody>
      </p:sp>
      <p:grpSp>
        <p:nvGrpSpPr>
          <p:cNvPr id="5" name="Grupo 4"/>
          <p:cNvGrpSpPr/>
          <p:nvPr/>
        </p:nvGrpSpPr>
        <p:grpSpPr>
          <a:xfrm>
            <a:off x="5462590" y="5910029"/>
            <a:ext cx="1265618" cy="1165285"/>
            <a:chOff x="5453333" y="6625639"/>
            <a:chExt cx="1451770" cy="1336680"/>
          </a:xfrm>
        </p:grpSpPr>
        <p:grpSp>
          <p:nvGrpSpPr>
            <p:cNvPr id="52" name="Grupo 51"/>
            <p:cNvGrpSpPr/>
            <p:nvPr/>
          </p:nvGrpSpPr>
          <p:grpSpPr>
            <a:xfrm>
              <a:off x="5490399" y="6625639"/>
              <a:ext cx="1320068" cy="1336680"/>
              <a:chOff x="5428879" y="3542309"/>
              <a:chExt cx="1320068" cy="1336680"/>
            </a:xfrm>
          </p:grpSpPr>
          <p:sp>
            <p:nvSpPr>
              <p:cNvPr id="54" name="Rectángulo: esquinas redondeadas 5">
                <a:extLst>
                  <a:ext uri="{FF2B5EF4-FFF2-40B4-BE49-F238E27FC236}">
                    <a16:creationId xmlns="" xmlns:a16="http://schemas.microsoft.com/office/drawing/2014/main" id="{8DEF747D-87D2-5A23-40A4-8F7F429FC51E}"/>
                  </a:ext>
                </a:extLst>
              </p:cNvPr>
              <p:cNvSpPr/>
              <p:nvPr/>
            </p:nvSpPr>
            <p:spPr>
              <a:xfrm>
                <a:off x="5428879" y="3542309"/>
                <a:ext cx="1320068" cy="1336680"/>
              </a:xfrm>
              <a:prstGeom prst="roundRect">
                <a:avLst/>
              </a:prstGeom>
              <a:solidFill>
                <a:srgbClr val="F4A8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pic>
            <p:nvPicPr>
              <p:cNvPr id="55" name="Imagen 54">
                <a:extLst>
                  <a:ext uri="{FF2B5EF4-FFF2-40B4-BE49-F238E27FC236}">
                    <a16:creationId xmlns="" xmlns:a16="http://schemas.microsoft.com/office/drawing/2014/main" id="{170A417C-5EB6-B080-8569-80C779FB8214}"/>
                  </a:ext>
                </a:extLst>
              </p:cNvPr>
              <p:cNvPicPr>
                <a:picLocks noChangeAspect="1"/>
              </p:cNvPicPr>
              <p:nvPr/>
            </p:nvPicPr>
            <p:blipFill>
              <a:blip r:embed="rId4"/>
              <a:stretch>
                <a:fillRect/>
              </a:stretch>
            </p:blipFill>
            <p:spPr>
              <a:xfrm>
                <a:off x="5796102" y="3620145"/>
                <a:ext cx="473878" cy="450877"/>
              </a:xfrm>
              <a:prstGeom prst="rect">
                <a:avLst/>
              </a:prstGeom>
            </p:spPr>
          </p:pic>
          <p:sp>
            <p:nvSpPr>
              <p:cNvPr id="69" name="CuadroTexto 68">
                <a:extLst>
                  <a:ext uri="{FF2B5EF4-FFF2-40B4-BE49-F238E27FC236}">
                    <a16:creationId xmlns="" xmlns:a16="http://schemas.microsoft.com/office/drawing/2014/main" id="{AFBDF2A2-FC01-07A5-FA39-BB7C37373169}"/>
                  </a:ext>
                </a:extLst>
              </p:cNvPr>
              <p:cNvSpPr txBox="1"/>
              <p:nvPr/>
            </p:nvSpPr>
            <p:spPr>
              <a:xfrm>
                <a:off x="5593373" y="4065127"/>
                <a:ext cx="1048435" cy="461782"/>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FFFFFF"/>
                    </a:solidFill>
                    <a:latin typeface="Trebuchet MS"/>
                    <a:cs typeface="Calibri"/>
                  </a:rPr>
                  <a:t>-5,5%</a:t>
                </a:r>
                <a:endParaRPr lang="es-ES" sz="2093" b="1" dirty="0">
                  <a:solidFill>
                    <a:srgbClr val="FFFFFF"/>
                  </a:solidFill>
                  <a:latin typeface="Trebuchet MS"/>
                </a:endParaRPr>
              </a:p>
            </p:txBody>
          </p:sp>
        </p:grpSp>
        <p:sp>
          <p:nvSpPr>
            <p:cNvPr id="53" name="Rectángulo 52">
              <a:extLst>
                <a:ext uri="{FF2B5EF4-FFF2-40B4-BE49-F238E27FC236}">
                  <a16:creationId xmlns="" xmlns:a16="http://schemas.microsoft.com/office/drawing/2014/main" id="{6102575D-9C79-A707-48C5-444650E0AFFE}"/>
                </a:ext>
              </a:extLst>
            </p:cNvPr>
            <p:cNvSpPr/>
            <p:nvPr/>
          </p:nvSpPr>
          <p:spPr>
            <a:xfrm>
              <a:off x="5453333" y="7499566"/>
              <a:ext cx="1451770" cy="22634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r>
                <a:rPr lang="es-ES" sz="1046" b="1" dirty="0">
                  <a:solidFill>
                    <a:schemeClr val="bg1"/>
                  </a:solidFill>
                  <a:latin typeface="Trebuchet MS"/>
                  <a:cs typeface="Calibri"/>
                </a:rPr>
                <a:t>Mes Anterior</a:t>
              </a:r>
              <a:endParaRPr lang="es-ES" sz="1569" dirty="0">
                <a:cs typeface="Calibri"/>
              </a:endParaRPr>
            </a:p>
          </p:txBody>
        </p:sp>
      </p:grpSp>
      <p:grpSp>
        <p:nvGrpSpPr>
          <p:cNvPr id="70" name="Grupo 69"/>
          <p:cNvGrpSpPr/>
          <p:nvPr/>
        </p:nvGrpSpPr>
        <p:grpSpPr>
          <a:xfrm>
            <a:off x="6812382" y="5559218"/>
            <a:ext cx="1255592" cy="1217281"/>
            <a:chOff x="6742482" y="3207996"/>
            <a:chExt cx="1440269" cy="1396323"/>
          </a:xfrm>
        </p:grpSpPr>
        <p:sp>
          <p:nvSpPr>
            <p:cNvPr id="71" name="Rectángulo: esquinas redondeadas 11">
              <a:extLst>
                <a:ext uri="{FF2B5EF4-FFF2-40B4-BE49-F238E27FC236}">
                  <a16:creationId xmlns="" xmlns:a16="http://schemas.microsoft.com/office/drawing/2014/main" id="{1A28F970-A13D-9ECB-FCB9-0F4BFB033541}"/>
                </a:ext>
              </a:extLst>
            </p:cNvPr>
            <p:cNvSpPr/>
            <p:nvPr/>
          </p:nvSpPr>
          <p:spPr>
            <a:xfrm>
              <a:off x="6788408" y="3207996"/>
              <a:ext cx="1329689" cy="1358057"/>
            </a:xfrm>
            <a:prstGeom prst="roundRect">
              <a:avLst/>
            </a:prstGeom>
            <a:solidFill>
              <a:srgbClr val="9AD1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pic>
          <p:nvPicPr>
            <p:cNvPr id="72" name="Imagen 71">
              <a:extLst>
                <a:ext uri="{FF2B5EF4-FFF2-40B4-BE49-F238E27FC236}">
                  <a16:creationId xmlns="" xmlns:a16="http://schemas.microsoft.com/office/drawing/2014/main" id="{F2534C4C-2727-7A04-D009-4BDD4C1980C5}"/>
                </a:ext>
              </a:extLst>
            </p:cNvPr>
            <p:cNvPicPr>
              <a:picLocks noChangeAspect="1"/>
            </p:cNvPicPr>
            <p:nvPr/>
          </p:nvPicPr>
          <p:blipFill>
            <a:blip r:embed="rId5"/>
            <a:stretch>
              <a:fillRect/>
            </a:stretch>
          </p:blipFill>
          <p:spPr>
            <a:xfrm>
              <a:off x="7175797" y="3236658"/>
              <a:ext cx="508384" cy="508385"/>
            </a:xfrm>
            <a:prstGeom prst="rect">
              <a:avLst/>
            </a:prstGeom>
          </p:spPr>
        </p:pic>
        <p:sp>
          <p:nvSpPr>
            <p:cNvPr id="73" name="CuadroTexto 72">
              <a:extLst>
                <a:ext uri="{FF2B5EF4-FFF2-40B4-BE49-F238E27FC236}">
                  <a16:creationId xmlns="" xmlns:a16="http://schemas.microsoft.com/office/drawing/2014/main" id="{2EDE8114-3287-EF3C-9CC4-10C76D9FF1FD}"/>
                </a:ext>
              </a:extLst>
            </p:cNvPr>
            <p:cNvSpPr txBox="1"/>
            <p:nvPr/>
          </p:nvSpPr>
          <p:spPr>
            <a:xfrm>
              <a:off x="6906099" y="3722887"/>
              <a:ext cx="1048436" cy="461781"/>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FFFFFF"/>
                  </a:solidFill>
                  <a:latin typeface="Trebuchet MS"/>
                  <a:cs typeface="Calibri"/>
                </a:rPr>
                <a:t>17,9%</a:t>
              </a:r>
              <a:endParaRPr lang="es-ES" sz="2093" b="1" dirty="0">
                <a:solidFill>
                  <a:srgbClr val="FFFFFF"/>
                </a:solidFill>
                <a:latin typeface="Trebuchet MS"/>
              </a:endParaRPr>
            </a:p>
          </p:txBody>
        </p:sp>
        <p:sp>
          <p:nvSpPr>
            <p:cNvPr id="74" name="Rectángulo 73">
              <a:extLst>
                <a:ext uri="{FF2B5EF4-FFF2-40B4-BE49-F238E27FC236}">
                  <a16:creationId xmlns="" xmlns:a16="http://schemas.microsoft.com/office/drawing/2014/main" id="{F673C099-B20B-6851-48F0-046023E6E962}"/>
                </a:ext>
              </a:extLst>
            </p:cNvPr>
            <p:cNvSpPr/>
            <p:nvPr/>
          </p:nvSpPr>
          <p:spPr>
            <a:xfrm>
              <a:off x="6742482" y="4274457"/>
              <a:ext cx="1440269" cy="32986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r>
                <a:rPr lang="es-ES" sz="1046" b="1" dirty="0">
                  <a:solidFill>
                    <a:schemeClr val="bg1"/>
                  </a:solidFill>
                  <a:latin typeface="Trebuchet MS"/>
                  <a:cs typeface="Calibri"/>
                </a:rPr>
                <a:t>Mismo Mes Año  Anterior</a:t>
              </a:r>
              <a:endParaRPr lang="es-ES" sz="1569" b="1" dirty="0">
                <a:solidFill>
                  <a:schemeClr val="bg1"/>
                </a:solidFill>
                <a:ea typeface="Calibri"/>
                <a:cs typeface="Calibri"/>
              </a:endParaRPr>
            </a:p>
            <a:p>
              <a:pPr algn="ctr"/>
              <a:endParaRPr lang="es-ES" sz="1569" dirty="0">
                <a:ea typeface="Calibri"/>
                <a:cs typeface="Calibri"/>
              </a:endParaRPr>
            </a:p>
          </p:txBody>
        </p:sp>
      </p:grpSp>
      <p:grpSp>
        <p:nvGrpSpPr>
          <p:cNvPr id="75" name="Grupo 74"/>
          <p:cNvGrpSpPr/>
          <p:nvPr/>
        </p:nvGrpSpPr>
        <p:grpSpPr>
          <a:xfrm>
            <a:off x="8165557" y="5827841"/>
            <a:ext cx="1247603" cy="1192461"/>
            <a:chOff x="8120595" y="3537715"/>
            <a:chExt cx="1431106" cy="1367853"/>
          </a:xfrm>
        </p:grpSpPr>
        <p:sp>
          <p:nvSpPr>
            <p:cNvPr id="76" name="Rectángulo: esquinas redondeadas 13">
              <a:extLst>
                <a:ext uri="{FF2B5EF4-FFF2-40B4-BE49-F238E27FC236}">
                  <a16:creationId xmlns="" xmlns:a16="http://schemas.microsoft.com/office/drawing/2014/main" id="{879D4060-6B5F-2499-5163-54C1D11567D3}"/>
                </a:ext>
              </a:extLst>
            </p:cNvPr>
            <p:cNvSpPr/>
            <p:nvPr/>
          </p:nvSpPr>
          <p:spPr>
            <a:xfrm>
              <a:off x="8166022" y="3537715"/>
              <a:ext cx="1330400" cy="1367853"/>
            </a:xfrm>
            <a:prstGeom prst="roundRect">
              <a:avLst/>
            </a:prstGeom>
            <a:solidFill>
              <a:srgbClr val="9AD1D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pic>
          <p:nvPicPr>
            <p:cNvPr id="78" name="Imagen 77">
              <a:extLst>
                <a:ext uri="{FF2B5EF4-FFF2-40B4-BE49-F238E27FC236}">
                  <a16:creationId xmlns="" xmlns:a16="http://schemas.microsoft.com/office/drawing/2014/main" id="{B922AAE1-E345-2025-67E8-399AFED9D5B3}"/>
                </a:ext>
              </a:extLst>
            </p:cNvPr>
            <p:cNvPicPr>
              <a:picLocks noChangeAspect="1"/>
            </p:cNvPicPr>
            <p:nvPr/>
          </p:nvPicPr>
          <p:blipFill>
            <a:blip r:embed="rId5"/>
            <a:stretch>
              <a:fillRect/>
            </a:stretch>
          </p:blipFill>
          <p:spPr>
            <a:xfrm>
              <a:off x="8542719" y="3597998"/>
              <a:ext cx="508384" cy="508385"/>
            </a:xfrm>
            <a:prstGeom prst="rect">
              <a:avLst/>
            </a:prstGeom>
          </p:spPr>
        </p:pic>
        <p:sp>
          <p:nvSpPr>
            <p:cNvPr id="79" name="CuadroTexto 78">
              <a:extLst>
                <a:ext uri="{FF2B5EF4-FFF2-40B4-BE49-F238E27FC236}">
                  <a16:creationId xmlns="" xmlns:a16="http://schemas.microsoft.com/office/drawing/2014/main" id="{D3295CDA-E6CB-B203-C738-224A5C295F72}"/>
                </a:ext>
              </a:extLst>
            </p:cNvPr>
            <p:cNvSpPr txBox="1"/>
            <p:nvPr/>
          </p:nvSpPr>
          <p:spPr>
            <a:xfrm>
              <a:off x="8341091" y="4060639"/>
              <a:ext cx="1048435" cy="461782"/>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FFFFFF"/>
                  </a:solidFill>
                  <a:latin typeface="Trebuchet MS"/>
                  <a:cs typeface="Calibri"/>
                </a:rPr>
                <a:t>14,8%</a:t>
              </a:r>
              <a:endParaRPr lang="es-ES" sz="2093" b="1" dirty="0">
                <a:solidFill>
                  <a:srgbClr val="FFFFFF"/>
                </a:solidFill>
                <a:latin typeface="Trebuchet MS"/>
              </a:endParaRPr>
            </a:p>
          </p:txBody>
        </p:sp>
        <p:sp>
          <p:nvSpPr>
            <p:cNvPr id="90" name="Rectángulo 89">
              <a:extLst>
                <a:ext uri="{FF2B5EF4-FFF2-40B4-BE49-F238E27FC236}">
                  <a16:creationId xmlns="" xmlns:a16="http://schemas.microsoft.com/office/drawing/2014/main" id="{207E0149-7CF4-500F-A799-80A90CF6C8B0}"/>
                </a:ext>
              </a:extLst>
            </p:cNvPr>
            <p:cNvSpPr/>
            <p:nvPr/>
          </p:nvSpPr>
          <p:spPr>
            <a:xfrm>
              <a:off x="8120595" y="4392555"/>
              <a:ext cx="1431106" cy="40199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r>
                <a:rPr lang="es-ES" sz="1046" b="1" dirty="0">
                  <a:solidFill>
                    <a:schemeClr val="bg1"/>
                  </a:solidFill>
                  <a:latin typeface="Trebuchet MS"/>
                  <a:ea typeface="Calibri"/>
                  <a:cs typeface="Calibri"/>
                </a:rPr>
                <a:t>Año Corrido 2023/2022</a:t>
              </a:r>
              <a:endParaRPr lang="es-ES" sz="1569" dirty="0">
                <a:cs typeface="Calibri"/>
              </a:endParaRPr>
            </a:p>
          </p:txBody>
        </p:sp>
      </p:grpSp>
      <p:pic>
        <p:nvPicPr>
          <p:cNvPr id="3" name="Imagen 2"/>
          <p:cNvPicPr>
            <a:picLocks noChangeAspect="1"/>
          </p:cNvPicPr>
          <p:nvPr/>
        </p:nvPicPr>
        <p:blipFill>
          <a:blip r:embed="rId6"/>
          <a:stretch>
            <a:fillRect/>
          </a:stretch>
        </p:blipFill>
        <p:spPr>
          <a:xfrm>
            <a:off x="863636" y="4065970"/>
            <a:ext cx="4223474" cy="2857548"/>
          </a:xfrm>
          <a:prstGeom prst="rect">
            <a:avLst/>
          </a:prstGeom>
        </p:spPr>
      </p:pic>
      <p:pic>
        <p:nvPicPr>
          <p:cNvPr id="105" name="Imagen 104"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7"/>
          <a:stretch>
            <a:fillRect/>
          </a:stretch>
        </p:blipFill>
        <p:spPr>
          <a:xfrm>
            <a:off x="1512514" y="10172638"/>
            <a:ext cx="7726686" cy="901763"/>
          </a:xfrm>
          <a:prstGeom prst="rect">
            <a:avLst/>
          </a:prstGeom>
        </p:spPr>
      </p:pic>
      <p:sp>
        <p:nvSpPr>
          <p:cNvPr id="56" name="Rectángulo 55"/>
          <p:cNvSpPr/>
          <p:nvPr/>
        </p:nvSpPr>
        <p:spPr>
          <a:xfrm>
            <a:off x="855925" y="8042495"/>
            <a:ext cx="8455442" cy="646331"/>
          </a:xfrm>
          <a:prstGeom prst="rect">
            <a:avLst/>
          </a:prstGeom>
        </p:spPr>
        <p:txBody>
          <a:bodyPr wrap="square">
            <a:spAutoFit/>
          </a:bodyPr>
          <a:lstStyle/>
          <a:p>
            <a:pPr algn="just"/>
            <a:r>
              <a:rPr lang="es-CO" sz="1200" dirty="0" smtClean="0">
                <a:latin typeface="Trebuchet MS" panose="020B0603020202020204" pitchFamily="34" charset="0"/>
              </a:rPr>
              <a:t>Durante los meses de enero y febrero se movilizaron un total de 948.277.876 galones por las vías del país. Para el mes de febrero se presentó una disminución del 5,5% en los galones registrados transportados, mientras que en comparación con el mismo periodo del año anterior se presentó un crecimiento del 14,8%.</a:t>
            </a:r>
            <a:endParaRPr lang="es-CO" sz="1200" dirty="0">
              <a:latin typeface="Trebuchet MS" panose="020B0603020202020204" pitchFamily="34" charset="0"/>
            </a:endParaRPr>
          </a:p>
        </p:txBody>
      </p:sp>
      <p:sp>
        <p:nvSpPr>
          <p:cNvPr id="57" name="Rectángulo 56"/>
          <p:cNvSpPr/>
          <p:nvPr/>
        </p:nvSpPr>
        <p:spPr>
          <a:xfrm>
            <a:off x="863636" y="8681011"/>
            <a:ext cx="8455442" cy="830997"/>
          </a:xfrm>
          <a:prstGeom prst="rect">
            <a:avLst/>
          </a:prstGeom>
        </p:spPr>
        <p:txBody>
          <a:bodyPr wrap="square">
            <a:spAutoFit/>
          </a:bodyPr>
          <a:lstStyle/>
          <a:p>
            <a:pPr algn="just"/>
            <a:r>
              <a:rPr lang="es-CO" sz="1200" dirty="0" smtClean="0">
                <a:latin typeface="Trebuchet MS" panose="020B0603020202020204" pitchFamily="34" charset="0"/>
              </a:rPr>
              <a:t>El petróleo crudo sigue siendo la mercancía que más se moviliza y presenta un incremento del 25% en relación con el año anterior, para el combustible para motores o gasolina se presentó un aumento del 15% y los combustibles para motores diesel o gasóleo registró un aumento del 18%. </a:t>
            </a:r>
          </a:p>
          <a:p>
            <a:pPr algn="just"/>
            <a:r>
              <a:rPr lang="es-CO" sz="1200" dirty="0" smtClean="0">
                <a:latin typeface="Trebuchet MS" panose="020B0603020202020204" pitchFamily="34" charset="0"/>
              </a:rPr>
              <a:t>En rutas como Santander-Bolívar se presentó una disminución en los galones movilizados del 22%</a:t>
            </a:r>
            <a:endParaRPr lang="es-CO" sz="1200" dirty="0">
              <a:latin typeface="Trebuchet MS" panose="020B0603020202020204" pitchFamily="34" charset="0"/>
            </a:endParaRPr>
          </a:p>
        </p:txBody>
      </p:sp>
    </p:spTree>
    <p:extLst>
      <p:ext uri="{BB962C8B-B14F-4D97-AF65-F5344CB8AC3E}">
        <p14:creationId xmlns:p14="http://schemas.microsoft.com/office/powerpoint/2010/main" val="589605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
          <p:cNvGrpSpPr/>
          <p:nvPr/>
        </p:nvGrpSpPr>
        <p:grpSpPr>
          <a:xfrm>
            <a:off x="0" y="0"/>
            <a:ext cx="9970036" cy="11165001"/>
            <a:chOff x="0" y="0"/>
            <a:chExt cx="9753600" cy="5486400"/>
          </a:xfrm>
          <a:solidFill>
            <a:srgbClr val="026B84"/>
          </a:solidFill>
        </p:grpSpPr>
        <p:sp>
          <p:nvSpPr>
            <p:cNvPr id="33"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34" name="Group 5"/>
          <p:cNvGrpSpPr/>
          <p:nvPr/>
        </p:nvGrpSpPr>
        <p:grpSpPr>
          <a:xfrm>
            <a:off x="-20699" y="-8748"/>
            <a:ext cx="396000" cy="6095990"/>
            <a:chOff x="0" y="0"/>
            <a:chExt cx="195263" cy="4124325"/>
          </a:xfrm>
        </p:grpSpPr>
        <p:sp>
          <p:nvSpPr>
            <p:cNvPr id="35"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36" name="Group 7"/>
          <p:cNvGrpSpPr/>
          <p:nvPr/>
        </p:nvGrpSpPr>
        <p:grpSpPr>
          <a:xfrm>
            <a:off x="5535" y="9961530"/>
            <a:ext cx="10031263" cy="1318290"/>
            <a:chOff x="-54769" y="4124325"/>
            <a:chExt cx="9863138" cy="1373981"/>
          </a:xfrm>
        </p:grpSpPr>
        <p:sp>
          <p:nvSpPr>
            <p:cNvPr id="37"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38" name="TextBox 9"/>
          <p:cNvSpPr txBox="1"/>
          <p:nvPr/>
        </p:nvSpPr>
        <p:spPr>
          <a:xfrm>
            <a:off x="3264577" y="1544718"/>
            <a:ext cx="6480599" cy="863581"/>
          </a:xfrm>
          <a:prstGeom prst="rect">
            <a:avLst/>
          </a:prstGeom>
        </p:spPr>
        <p:txBody>
          <a:bodyPr lIns="0" tIns="37661" rIns="0" bIns="0" rtlCol="0" anchor="t"/>
          <a:lstStyle/>
          <a:p>
            <a:pPr>
              <a:lnSpc>
                <a:spcPts val="3400"/>
              </a:lnSpc>
            </a:pPr>
            <a:r>
              <a:rPr lang="en-US" sz="3600" b="1" dirty="0" err="1" smtClean="0">
                <a:solidFill>
                  <a:schemeClr val="bg1"/>
                </a:solidFill>
                <a:latin typeface="Trebuchet MS"/>
                <a:ea typeface="Microsoft JhengHei"/>
              </a:rPr>
              <a:t>Afectaciones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Viales</a:t>
            </a:r>
            <a:r>
              <a:rPr lang="en-US" sz="3600" b="1" dirty="0" smtClean="0">
                <a:solidFill>
                  <a:schemeClr val="bg1"/>
                </a:solidFill>
                <a:latin typeface="Trebuchet MS"/>
                <a:ea typeface="Microsoft JhengHei"/>
              </a:rPr>
              <a:t> - </a:t>
            </a:r>
            <a:r>
              <a:rPr lang="en-US" sz="3600" b="1" dirty="0" err="1" smtClean="0">
                <a:solidFill>
                  <a:schemeClr val="bg1"/>
                </a:solidFill>
                <a:latin typeface="Trebuchet MS"/>
                <a:ea typeface="Microsoft JhengHei"/>
              </a:rPr>
              <a:t>Enero</a:t>
            </a:r>
            <a:endParaRPr lang="en-US" sz="3600" b="1" dirty="0">
              <a:solidFill>
                <a:schemeClr val="bg1"/>
              </a:solidFill>
              <a:latin typeface="Trebuchet MS"/>
              <a:ea typeface="Microsoft JhengHei"/>
              <a:cs typeface="Lato"/>
            </a:endParaRPr>
          </a:p>
        </p:txBody>
      </p:sp>
      <p:grpSp>
        <p:nvGrpSpPr>
          <p:cNvPr id="39" name="Group 16"/>
          <p:cNvGrpSpPr/>
          <p:nvPr/>
        </p:nvGrpSpPr>
        <p:grpSpPr>
          <a:xfrm>
            <a:off x="998783" y="820265"/>
            <a:ext cx="2130856" cy="1970423"/>
            <a:chOff x="8720482" y="385368"/>
            <a:chExt cx="557963" cy="557963"/>
          </a:xfrm>
        </p:grpSpPr>
        <p:sp>
          <p:nvSpPr>
            <p:cNvPr id="40"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41" name="Imagen 40"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42" name="CuadroTexto 41">
            <a:extLst>
              <a:ext uri="{FF2B5EF4-FFF2-40B4-BE49-F238E27FC236}">
                <a16:creationId xmlns="" xmlns:a16="http://schemas.microsoft.com/office/drawing/2014/main" id="{4CBEA823-C89C-6439-2823-17B9FE5328C8}"/>
              </a:ext>
            </a:extLst>
          </p:cNvPr>
          <p:cNvSpPr txBox="1"/>
          <p:nvPr/>
        </p:nvSpPr>
        <p:spPr>
          <a:xfrm>
            <a:off x="1690297" y="1173828"/>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a:solidFill>
                  <a:schemeClr val="bg1"/>
                </a:solidFill>
                <a:latin typeface="Trebuchet MS"/>
                <a:cs typeface="Calibri"/>
              </a:rPr>
              <a:t>6</a:t>
            </a:r>
          </a:p>
        </p:txBody>
      </p:sp>
      <p:sp>
        <p:nvSpPr>
          <p:cNvPr id="43"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9</a:t>
            </a:r>
            <a:endParaRPr lang="en-US" sz="3138" b="1" spc="99" dirty="0">
              <a:solidFill>
                <a:srgbClr val="FFFFFF">
                  <a:alpha val="100000"/>
                </a:srgbClr>
              </a:solidFill>
              <a:latin typeface="Trebuchet MS"/>
            </a:endParaRPr>
          </a:p>
        </p:txBody>
      </p:sp>
      <p:grpSp>
        <p:nvGrpSpPr>
          <p:cNvPr id="46" name="Group 13"/>
          <p:cNvGrpSpPr/>
          <p:nvPr/>
        </p:nvGrpSpPr>
        <p:grpSpPr>
          <a:xfrm>
            <a:off x="-20699" y="6054316"/>
            <a:ext cx="396000" cy="5225504"/>
            <a:chOff x="0" y="4124325"/>
            <a:chExt cx="195263" cy="1362075"/>
          </a:xfrm>
          <a:solidFill>
            <a:schemeClr val="bg1">
              <a:lumMod val="65000"/>
            </a:schemeClr>
          </a:solidFill>
        </p:grpSpPr>
        <p:sp>
          <p:nvSpPr>
            <p:cNvPr id="47"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8" name="Imagen 47"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4"/>
          <a:stretch>
            <a:fillRect/>
          </a:stretch>
        </p:blipFill>
        <p:spPr>
          <a:xfrm>
            <a:off x="1512514" y="10172638"/>
            <a:ext cx="7726686" cy="901763"/>
          </a:xfrm>
          <a:prstGeom prst="rect">
            <a:avLst/>
          </a:prstGeom>
        </p:spPr>
      </p:pic>
      <p:grpSp>
        <p:nvGrpSpPr>
          <p:cNvPr id="52" name="Group 7"/>
          <p:cNvGrpSpPr/>
          <p:nvPr/>
        </p:nvGrpSpPr>
        <p:grpSpPr>
          <a:xfrm>
            <a:off x="-84822" y="2926143"/>
            <a:ext cx="10057497" cy="390092"/>
            <a:chOff x="-54769" y="4124325"/>
            <a:chExt cx="9863138" cy="1373981"/>
          </a:xfrm>
          <a:solidFill>
            <a:schemeClr val="bg1">
              <a:lumMod val="95000"/>
            </a:schemeClr>
          </a:solidFill>
        </p:grpSpPr>
        <p:sp>
          <p:nvSpPr>
            <p:cNvPr id="5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4" name="Group 5">
            <a:extLst>
              <a:ext uri="{FF2B5EF4-FFF2-40B4-BE49-F238E27FC236}">
                <a16:creationId xmlns="" xmlns:a16="http://schemas.microsoft.com/office/drawing/2014/main" id="{51B67000-6624-619D-F54B-740AEE8D4533}"/>
              </a:ext>
            </a:extLst>
          </p:cNvPr>
          <p:cNvGrpSpPr/>
          <p:nvPr/>
        </p:nvGrpSpPr>
        <p:grpSpPr>
          <a:xfrm>
            <a:off x="531474" y="3974728"/>
            <a:ext cx="5433858" cy="5829872"/>
            <a:chOff x="5337817" y="1219181"/>
            <a:chExt cx="4709036" cy="1906687"/>
          </a:xfrm>
        </p:grpSpPr>
        <p:sp>
          <p:nvSpPr>
            <p:cNvPr id="55" name="Freeform 4">
              <a:extLst>
                <a:ext uri="{FF2B5EF4-FFF2-40B4-BE49-F238E27FC236}">
                  <a16:creationId xmlns="" xmlns:a16="http://schemas.microsoft.com/office/drawing/2014/main" id="{111C5C83-361E-7742-C468-A66ADDC8DEF4}"/>
                </a:ext>
              </a:extLst>
            </p:cNvPr>
            <p:cNvSpPr/>
            <p:nvPr/>
          </p:nvSpPr>
          <p:spPr>
            <a:xfrm>
              <a:off x="5337817" y="1219181"/>
              <a:ext cx="4709036" cy="190668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59" name="Rectángulo 58">
            <a:extLst>
              <a:ext uri="{FF2B5EF4-FFF2-40B4-BE49-F238E27FC236}">
                <a16:creationId xmlns="" xmlns:a16="http://schemas.microsoft.com/office/drawing/2014/main" id="{008F52B4-8D90-2131-0F44-ECD74A6B4C33}"/>
              </a:ext>
            </a:extLst>
          </p:cNvPr>
          <p:cNvSpPr/>
          <p:nvPr/>
        </p:nvSpPr>
        <p:spPr>
          <a:xfrm>
            <a:off x="1062660" y="3372784"/>
            <a:ext cx="4296057" cy="712595"/>
          </a:xfrm>
          <a:prstGeom prst="rect">
            <a:avLst/>
          </a:prstGeom>
          <a:solidFill>
            <a:srgbClr val="093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900" b="1" dirty="0" smtClean="0">
                <a:latin typeface="Trebuchet MS" panose="020B0603020202020204" pitchFamily="34" charset="0"/>
                <a:ea typeface="Calibri"/>
                <a:cs typeface="Calibri"/>
              </a:rPr>
              <a:t>Departamentos con Mayores Afectaciones Viales</a:t>
            </a:r>
            <a:endParaRPr lang="es-ES" sz="1900" b="1" dirty="0">
              <a:latin typeface="Trebuchet MS" panose="020B0603020202020204" pitchFamily="34" charset="0"/>
            </a:endParaRPr>
          </a:p>
        </p:txBody>
      </p:sp>
      <p:grpSp>
        <p:nvGrpSpPr>
          <p:cNvPr id="60" name="Group 5">
            <a:extLst>
              <a:ext uri="{FF2B5EF4-FFF2-40B4-BE49-F238E27FC236}">
                <a16:creationId xmlns="" xmlns:a16="http://schemas.microsoft.com/office/drawing/2014/main" id="{51B67000-6624-619D-F54B-740AEE8D4533}"/>
              </a:ext>
            </a:extLst>
          </p:cNvPr>
          <p:cNvGrpSpPr/>
          <p:nvPr/>
        </p:nvGrpSpPr>
        <p:grpSpPr>
          <a:xfrm>
            <a:off x="6031503" y="3974728"/>
            <a:ext cx="3636089" cy="1489518"/>
            <a:chOff x="5337817" y="1219181"/>
            <a:chExt cx="4709036" cy="1906687"/>
          </a:xfrm>
        </p:grpSpPr>
        <p:sp>
          <p:nvSpPr>
            <p:cNvPr id="63" name="Freeform 4">
              <a:extLst>
                <a:ext uri="{FF2B5EF4-FFF2-40B4-BE49-F238E27FC236}">
                  <a16:creationId xmlns="" xmlns:a16="http://schemas.microsoft.com/office/drawing/2014/main" id="{111C5C83-361E-7742-C468-A66ADDC8DEF4}"/>
                </a:ext>
              </a:extLst>
            </p:cNvPr>
            <p:cNvSpPr/>
            <p:nvPr/>
          </p:nvSpPr>
          <p:spPr>
            <a:xfrm>
              <a:off x="5337817" y="1219181"/>
              <a:ext cx="4709036" cy="190668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64" name="CuadroTexto 63">
            <a:extLst>
              <a:ext uri="{FF2B5EF4-FFF2-40B4-BE49-F238E27FC236}">
                <a16:creationId xmlns="" xmlns:a16="http://schemas.microsoft.com/office/drawing/2014/main" id="{9031E051-05C8-B73E-94DA-ABCD813B530F}"/>
              </a:ext>
            </a:extLst>
          </p:cNvPr>
          <p:cNvSpPr txBox="1"/>
          <p:nvPr/>
        </p:nvSpPr>
        <p:spPr>
          <a:xfrm>
            <a:off x="7856178" y="4757001"/>
            <a:ext cx="1888998" cy="56344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1569" dirty="0">
                <a:cs typeface="Calibri"/>
              </a:rPr>
              <a:t>Variación Mes Anterior</a:t>
            </a:r>
          </a:p>
        </p:txBody>
      </p:sp>
      <p:sp>
        <p:nvSpPr>
          <p:cNvPr id="65" name="CuadroTexto 64">
            <a:extLst>
              <a:ext uri="{FF2B5EF4-FFF2-40B4-BE49-F238E27FC236}">
                <a16:creationId xmlns="" xmlns:a16="http://schemas.microsoft.com/office/drawing/2014/main" id="{EA12CB22-3097-F94E-6975-2E74E5163209}"/>
              </a:ext>
            </a:extLst>
          </p:cNvPr>
          <p:cNvSpPr txBox="1"/>
          <p:nvPr/>
        </p:nvSpPr>
        <p:spPr>
          <a:xfrm>
            <a:off x="6670878" y="4141232"/>
            <a:ext cx="875319" cy="617116"/>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487" b="1" dirty="0">
                <a:solidFill>
                  <a:srgbClr val="DE7F00"/>
                </a:solidFill>
                <a:latin typeface="Trebuchet MS"/>
                <a:cs typeface="Calibri"/>
              </a:rPr>
              <a:t>85</a:t>
            </a:r>
            <a:endParaRPr lang="es-ES" sz="1569" dirty="0">
              <a:cs typeface="Calibri"/>
            </a:endParaRPr>
          </a:p>
        </p:txBody>
      </p:sp>
      <p:sp>
        <p:nvSpPr>
          <p:cNvPr id="66" name="CuadroTexto 65">
            <a:extLst>
              <a:ext uri="{FF2B5EF4-FFF2-40B4-BE49-F238E27FC236}">
                <a16:creationId xmlns="" xmlns:a16="http://schemas.microsoft.com/office/drawing/2014/main" id="{8EEF2B5D-3E8F-E83D-3461-1FF31F7C02B1}"/>
              </a:ext>
            </a:extLst>
          </p:cNvPr>
          <p:cNvSpPr txBox="1"/>
          <p:nvPr/>
        </p:nvSpPr>
        <p:spPr>
          <a:xfrm>
            <a:off x="8411461" y="4126523"/>
            <a:ext cx="1008699" cy="617116"/>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487" b="1" dirty="0">
                <a:solidFill>
                  <a:srgbClr val="093E57"/>
                </a:solidFill>
                <a:latin typeface="Trebuchet MS"/>
                <a:cs typeface="Calibri"/>
              </a:rPr>
              <a:t>-4%</a:t>
            </a:r>
            <a:endParaRPr lang="es-ES" sz="3487" b="1" dirty="0">
              <a:solidFill>
                <a:srgbClr val="35A1BB"/>
              </a:solidFill>
              <a:latin typeface="Trebuchet MS"/>
            </a:endParaRPr>
          </a:p>
        </p:txBody>
      </p:sp>
      <p:sp>
        <p:nvSpPr>
          <p:cNvPr id="67" name="CuadroTexto 66">
            <a:extLst>
              <a:ext uri="{FF2B5EF4-FFF2-40B4-BE49-F238E27FC236}">
                <a16:creationId xmlns="" xmlns:a16="http://schemas.microsoft.com/office/drawing/2014/main" id="{DF48E207-622B-4BEE-68FA-A1A1EE0C066C}"/>
              </a:ext>
            </a:extLst>
          </p:cNvPr>
          <p:cNvSpPr txBox="1"/>
          <p:nvPr/>
        </p:nvSpPr>
        <p:spPr>
          <a:xfrm>
            <a:off x="5965332" y="4757001"/>
            <a:ext cx="2086842" cy="56344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1569" dirty="0">
                <a:cs typeface="Calibri"/>
              </a:rPr>
              <a:t>Total de Afectaciones Mensual</a:t>
            </a:r>
            <a:endParaRPr lang="es-ES" sz="1569" dirty="0"/>
          </a:p>
        </p:txBody>
      </p:sp>
      <p:pic>
        <p:nvPicPr>
          <p:cNvPr id="3" name="Imagen 2"/>
          <p:cNvPicPr>
            <a:picLocks noChangeAspect="1"/>
          </p:cNvPicPr>
          <p:nvPr/>
        </p:nvPicPr>
        <p:blipFill rotWithShape="1">
          <a:blip r:embed="rId5">
            <a:extLst>
              <a:ext uri="{28A0092B-C50C-407E-A947-70E740481C1C}">
                <a14:useLocalDpi xmlns:a14="http://schemas.microsoft.com/office/drawing/2010/main" val="0"/>
              </a:ext>
            </a:extLst>
          </a:blip>
          <a:srcRect l="18013" t="3228" r="18437" b="1622"/>
          <a:stretch/>
        </p:blipFill>
        <p:spPr>
          <a:xfrm>
            <a:off x="6031503" y="5616041"/>
            <a:ext cx="3636089" cy="4183186"/>
          </a:xfrm>
          <a:prstGeom prst="rect">
            <a:avLst/>
          </a:prstGeom>
        </p:spPr>
      </p:pic>
      <p:pic>
        <p:nvPicPr>
          <p:cNvPr id="69" name="Imagen 68"/>
          <p:cNvPicPr>
            <a:picLocks noChangeAspect="1"/>
          </p:cNvPicPr>
          <p:nvPr/>
        </p:nvPicPr>
        <p:blipFill rotWithShape="1">
          <a:blip r:embed="rId6">
            <a:extLst>
              <a:ext uri="{28A0092B-C50C-407E-A947-70E740481C1C}">
                <a14:useLocalDpi xmlns:a14="http://schemas.microsoft.com/office/drawing/2010/main" val="0"/>
              </a:ext>
            </a:extLst>
          </a:blip>
          <a:srcRect l="16451" t="4095" r="17786" b="83601"/>
          <a:stretch/>
        </p:blipFill>
        <p:spPr>
          <a:xfrm>
            <a:off x="6031503" y="5616041"/>
            <a:ext cx="3636089" cy="599829"/>
          </a:xfrm>
          <a:prstGeom prst="rect">
            <a:avLst/>
          </a:prstGeom>
        </p:spPr>
      </p:pic>
      <p:pic>
        <p:nvPicPr>
          <p:cNvPr id="70" name="Imagen 6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860" y="4271881"/>
            <a:ext cx="5209545" cy="5209545"/>
          </a:xfrm>
          <a:prstGeom prst="rect">
            <a:avLst/>
          </a:prstGeom>
        </p:spPr>
      </p:pic>
    </p:spTree>
    <p:extLst>
      <p:ext uri="{BB962C8B-B14F-4D97-AF65-F5344CB8AC3E}">
        <p14:creationId xmlns:p14="http://schemas.microsoft.com/office/powerpoint/2010/main" val="771926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
          <p:cNvGrpSpPr/>
          <p:nvPr/>
        </p:nvGrpSpPr>
        <p:grpSpPr>
          <a:xfrm>
            <a:off x="0" y="0"/>
            <a:ext cx="9970036" cy="11165001"/>
            <a:chOff x="0" y="0"/>
            <a:chExt cx="9753600" cy="5486400"/>
          </a:xfrm>
          <a:solidFill>
            <a:srgbClr val="026B84"/>
          </a:solidFill>
        </p:grpSpPr>
        <p:sp>
          <p:nvSpPr>
            <p:cNvPr id="33"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34" name="Group 5"/>
          <p:cNvGrpSpPr/>
          <p:nvPr/>
        </p:nvGrpSpPr>
        <p:grpSpPr>
          <a:xfrm>
            <a:off x="-20699" y="-8748"/>
            <a:ext cx="396000" cy="6095990"/>
            <a:chOff x="0" y="0"/>
            <a:chExt cx="195263" cy="4124325"/>
          </a:xfrm>
        </p:grpSpPr>
        <p:sp>
          <p:nvSpPr>
            <p:cNvPr id="35"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36" name="Group 7"/>
          <p:cNvGrpSpPr/>
          <p:nvPr/>
        </p:nvGrpSpPr>
        <p:grpSpPr>
          <a:xfrm>
            <a:off x="5535" y="9961530"/>
            <a:ext cx="10031263" cy="1318290"/>
            <a:chOff x="-54769" y="4124325"/>
            <a:chExt cx="9863138" cy="1373981"/>
          </a:xfrm>
        </p:grpSpPr>
        <p:sp>
          <p:nvSpPr>
            <p:cNvPr id="37"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38" name="TextBox 9"/>
          <p:cNvSpPr txBox="1"/>
          <p:nvPr/>
        </p:nvSpPr>
        <p:spPr>
          <a:xfrm>
            <a:off x="2349082" y="1343178"/>
            <a:ext cx="6614451" cy="863581"/>
          </a:xfrm>
          <a:prstGeom prst="rect">
            <a:avLst/>
          </a:prstGeom>
        </p:spPr>
        <p:txBody>
          <a:bodyPr lIns="0" tIns="37661" rIns="0" bIns="0" rtlCol="0" anchor="t"/>
          <a:lstStyle/>
          <a:p>
            <a:pPr>
              <a:lnSpc>
                <a:spcPts val="3400"/>
              </a:lnSpc>
            </a:pPr>
            <a:r>
              <a:rPr lang="en-US" sz="3600" b="1" dirty="0" err="1" smtClean="0">
                <a:solidFill>
                  <a:schemeClr val="bg1"/>
                </a:solidFill>
                <a:latin typeface="Trebuchet MS"/>
                <a:ea typeface="Microsoft JhengHei"/>
              </a:rPr>
              <a:t>Afectaciones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Viales</a:t>
            </a:r>
            <a:r>
              <a:rPr lang="en-US" sz="3600" b="1" dirty="0" smtClean="0">
                <a:solidFill>
                  <a:schemeClr val="bg1"/>
                </a:solidFill>
                <a:latin typeface="Trebuchet MS"/>
                <a:ea typeface="Microsoft JhengHei"/>
              </a:rPr>
              <a:t> – </a:t>
            </a:r>
            <a:r>
              <a:rPr lang="en-US" sz="3600" b="1" dirty="0" err="1" smtClean="0">
                <a:solidFill>
                  <a:schemeClr val="bg1"/>
                </a:solidFill>
                <a:latin typeface="Trebuchet MS"/>
                <a:ea typeface="Microsoft JhengHei"/>
              </a:rPr>
              <a:t>Febrero</a:t>
            </a:r>
            <a:r>
              <a:rPr lang="en-US" sz="3600" b="1" dirty="0" smtClean="0">
                <a:solidFill>
                  <a:schemeClr val="bg1"/>
                </a:solidFill>
                <a:latin typeface="Trebuchet MS"/>
                <a:ea typeface="Microsoft JhengHei"/>
              </a:rPr>
              <a:t> </a:t>
            </a:r>
            <a:endParaRPr lang="en-US" sz="3600" b="1" dirty="0">
              <a:solidFill>
                <a:schemeClr val="bg1"/>
              </a:solidFill>
              <a:latin typeface="Trebuchet MS"/>
              <a:ea typeface="Microsoft JhengHei"/>
              <a:cs typeface="Lato"/>
            </a:endParaRPr>
          </a:p>
        </p:txBody>
      </p:sp>
      <p:pic>
        <p:nvPicPr>
          <p:cNvPr id="41" name="Imagen 40"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43" name="TextBox 17">
            <a:extLst>
              <a:ext uri="{FF2B5EF4-FFF2-40B4-BE49-F238E27FC236}">
                <a16:creationId xmlns="" xmlns:a16="http://schemas.microsoft.com/office/drawing/2014/main" id="{53A0C2F4-FBEF-3284-50C8-C1548B359E5E}"/>
              </a:ext>
            </a:extLst>
          </p:cNvPr>
          <p:cNvSpPr txBox="1"/>
          <p:nvPr/>
        </p:nvSpPr>
        <p:spPr>
          <a:xfrm>
            <a:off x="9042222" y="470925"/>
            <a:ext cx="520878"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10</a:t>
            </a:r>
            <a:endParaRPr lang="en-US" sz="3138" b="1" spc="99" dirty="0">
              <a:solidFill>
                <a:srgbClr val="FFFFFF">
                  <a:alpha val="100000"/>
                </a:srgbClr>
              </a:solidFill>
              <a:latin typeface="Trebuchet MS"/>
            </a:endParaRPr>
          </a:p>
        </p:txBody>
      </p:sp>
      <p:grpSp>
        <p:nvGrpSpPr>
          <p:cNvPr id="44" name="Group 7"/>
          <p:cNvGrpSpPr/>
          <p:nvPr/>
        </p:nvGrpSpPr>
        <p:grpSpPr>
          <a:xfrm>
            <a:off x="-54496" y="2740069"/>
            <a:ext cx="10057497" cy="390092"/>
            <a:chOff x="-54769" y="4124325"/>
            <a:chExt cx="9863138" cy="1373981"/>
          </a:xfrm>
          <a:solidFill>
            <a:schemeClr val="bg1">
              <a:lumMod val="95000"/>
            </a:schemeClr>
          </a:solidFill>
        </p:grpSpPr>
        <p:sp>
          <p:nvSpPr>
            <p:cNvPr id="45"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46" name="Group 13"/>
          <p:cNvGrpSpPr/>
          <p:nvPr/>
        </p:nvGrpSpPr>
        <p:grpSpPr>
          <a:xfrm>
            <a:off x="-20699" y="6054316"/>
            <a:ext cx="396000" cy="5225504"/>
            <a:chOff x="0" y="4124325"/>
            <a:chExt cx="195263" cy="1362075"/>
          </a:xfrm>
          <a:solidFill>
            <a:schemeClr val="bg1">
              <a:lumMod val="65000"/>
            </a:schemeClr>
          </a:solidFill>
        </p:grpSpPr>
        <p:sp>
          <p:nvSpPr>
            <p:cNvPr id="47"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8" name="Imagen 47"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4"/>
          <a:stretch>
            <a:fillRect/>
          </a:stretch>
        </p:blipFill>
        <p:spPr>
          <a:xfrm>
            <a:off x="1512514" y="10172638"/>
            <a:ext cx="7726686" cy="901763"/>
          </a:xfrm>
          <a:prstGeom prst="rect">
            <a:avLst/>
          </a:prstGeom>
        </p:spPr>
      </p:pic>
      <p:grpSp>
        <p:nvGrpSpPr>
          <p:cNvPr id="51" name="Group 5">
            <a:extLst>
              <a:ext uri="{FF2B5EF4-FFF2-40B4-BE49-F238E27FC236}">
                <a16:creationId xmlns="" xmlns:a16="http://schemas.microsoft.com/office/drawing/2014/main" id="{51B67000-6624-619D-F54B-740AEE8D4533}"/>
              </a:ext>
            </a:extLst>
          </p:cNvPr>
          <p:cNvGrpSpPr/>
          <p:nvPr/>
        </p:nvGrpSpPr>
        <p:grpSpPr>
          <a:xfrm>
            <a:off x="6046077" y="3974728"/>
            <a:ext cx="3636089" cy="1489518"/>
            <a:chOff x="5337817" y="1219181"/>
            <a:chExt cx="4709036" cy="1906687"/>
          </a:xfrm>
        </p:grpSpPr>
        <p:sp>
          <p:nvSpPr>
            <p:cNvPr id="56" name="Freeform 4">
              <a:extLst>
                <a:ext uri="{FF2B5EF4-FFF2-40B4-BE49-F238E27FC236}">
                  <a16:creationId xmlns="" xmlns:a16="http://schemas.microsoft.com/office/drawing/2014/main" id="{111C5C83-361E-7742-C468-A66ADDC8DEF4}"/>
                </a:ext>
              </a:extLst>
            </p:cNvPr>
            <p:cNvSpPr/>
            <p:nvPr/>
          </p:nvSpPr>
          <p:spPr>
            <a:xfrm>
              <a:off x="5337817" y="1219181"/>
              <a:ext cx="4709036" cy="190668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57" name="CuadroTexto 56">
            <a:extLst>
              <a:ext uri="{FF2B5EF4-FFF2-40B4-BE49-F238E27FC236}">
                <a16:creationId xmlns="" xmlns:a16="http://schemas.microsoft.com/office/drawing/2014/main" id="{9031E051-05C8-B73E-94DA-ABCD813B530F}"/>
              </a:ext>
            </a:extLst>
          </p:cNvPr>
          <p:cNvSpPr txBox="1"/>
          <p:nvPr/>
        </p:nvSpPr>
        <p:spPr>
          <a:xfrm>
            <a:off x="7941747" y="4773487"/>
            <a:ext cx="1888998" cy="56344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1569" dirty="0">
                <a:cs typeface="Calibri"/>
              </a:rPr>
              <a:t>Variación Mes Anterior</a:t>
            </a:r>
          </a:p>
        </p:txBody>
      </p:sp>
      <p:sp>
        <p:nvSpPr>
          <p:cNvPr id="58" name="CuadroTexto 57">
            <a:extLst>
              <a:ext uri="{FF2B5EF4-FFF2-40B4-BE49-F238E27FC236}">
                <a16:creationId xmlns="" xmlns:a16="http://schemas.microsoft.com/office/drawing/2014/main" id="{EA12CB22-3097-F94E-6975-2E74E5163209}"/>
              </a:ext>
            </a:extLst>
          </p:cNvPr>
          <p:cNvSpPr txBox="1"/>
          <p:nvPr/>
        </p:nvSpPr>
        <p:spPr>
          <a:xfrm>
            <a:off x="6348453" y="4150598"/>
            <a:ext cx="1616775" cy="617116"/>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487" b="1" dirty="0" smtClean="0">
                <a:solidFill>
                  <a:srgbClr val="DE7F00"/>
                </a:solidFill>
                <a:latin typeface="Trebuchet MS"/>
                <a:cs typeface="Calibri"/>
              </a:rPr>
              <a:t>112</a:t>
            </a:r>
            <a:endParaRPr lang="es-ES" sz="1569" dirty="0">
              <a:cs typeface="Calibri"/>
            </a:endParaRPr>
          </a:p>
        </p:txBody>
      </p:sp>
      <p:sp>
        <p:nvSpPr>
          <p:cNvPr id="61" name="CuadroTexto 60">
            <a:extLst>
              <a:ext uri="{FF2B5EF4-FFF2-40B4-BE49-F238E27FC236}">
                <a16:creationId xmlns="" xmlns:a16="http://schemas.microsoft.com/office/drawing/2014/main" id="{8EEF2B5D-3E8F-E83D-3461-1FF31F7C02B1}"/>
              </a:ext>
            </a:extLst>
          </p:cNvPr>
          <p:cNvSpPr txBox="1"/>
          <p:nvPr/>
        </p:nvSpPr>
        <p:spPr>
          <a:xfrm>
            <a:off x="8459184" y="4143903"/>
            <a:ext cx="1008699" cy="617116"/>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487" b="1" dirty="0" smtClean="0">
                <a:solidFill>
                  <a:srgbClr val="093E57"/>
                </a:solidFill>
                <a:latin typeface="Trebuchet MS"/>
                <a:cs typeface="Calibri"/>
              </a:rPr>
              <a:t>32%</a:t>
            </a:r>
            <a:endParaRPr lang="es-ES" sz="3487" b="1" dirty="0">
              <a:solidFill>
                <a:srgbClr val="35A1BB"/>
              </a:solidFill>
              <a:latin typeface="Trebuchet MS"/>
            </a:endParaRPr>
          </a:p>
        </p:txBody>
      </p:sp>
      <p:sp>
        <p:nvSpPr>
          <p:cNvPr id="62" name="CuadroTexto 61">
            <a:extLst>
              <a:ext uri="{FF2B5EF4-FFF2-40B4-BE49-F238E27FC236}">
                <a16:creationId xmlns="" xmlns:a16="http://schemas.microsoft.com/office/drawing/2014/main" id="{DF48E207-622B-4BEE-68FA-A1A1EE0C066C}"/>
              </a:ext>
            </a:extLst>
          </p:cNvPr>
          <p:cNvSpPr txBox="1"/>
          <p:nvPr/>
        </p:nvSpPr>
        <p:spPr>
          <a:xfrm>
            <a:off x="6037293" y="4728187"/>
            <a:ext cx="2086842" cy="56344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1569" dirty="0">
                <a:cs typeface="Calibri"/>
              </a:rPr>
              <a:t>Total de Afectaciones Mensual</a:t>
            </a:r>
            <a:endParaRPr lang="es-ES" sz="1569" dirty="0"/>
          </a:p>
        </p:txBody>
      </p:sp>
      <p:grpSp>
        <p:nvGrpSpPr>
          <p:cNvPr id="49" name="Group 5">
            <a:extLst>
              <a:ext uri="{FF2B5EF4-FFF2-40B4-BE49-F238E27FC236}">
                <a16:creationId xmlns="" xmlns:a16="http://schemas.microsoft.com/office/drawing/2014/main" id="{51B67000-6624-619D-F54B-740AEE8D4533}"/>
              </a:ext>
            </a:extLst>
          </p:cNvPr>
          <p:cNvGrpSpPr/>
          <p:nvPr/>
        </p:nvGrpSpPr>
        <p:grpSpPr>
          <a:xfrm>
            <a:off x="531474" y="3974728"/>
            <a:ext cx="5433858" cy="5829872"/>
            <a:chOff x="5337817" y="1219181"/>
            <a:chExt cx="4709036" cy="1906687"/>
          </a:xfrm>
        </p:grpSpPr>
        <p:sp>
          <p:nvSpPr>
            <p:cNvPr id="50" name="Freeform 4">
              <a:extLst>
                <a:ext uri="{FF2B5EF4-FFF2-40B4-BE49-F238E27FC236}">
                  <a16:creationId xmlns="" xmlns:a16="http://schemas.microsoft.com/office/drawing/2014/main" id="{111C5C83-361E-7742-C468-A66ADDC8DEF4}"/>
                </a:ext>
              </a:extLst>
            </p:cNvPr>
            <p:cNvSpPr/>
            <p:nvPr/>
          </p:nvSpPr>
          <p:spPr>
            <a:xfrm>
              <a:off x="5337817" y="1219181"/>
              <a:ext cx="4709036" cy="1906687"/>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53" name="Rectángulo 52">
            <a:extLst>
              <a:ext uri="{FF2B5EF4-FFF2-40B4-BE49-F238E27FC236}">
                <a16:creationId xmlns="" xmlns:a16="http://schemas.microsoft.com/office/drawing/2014/main" id="{008F52B4-8D90-2131-0F44-ECD74A6B4C33}"/>
              </a:ext>
            </a:extLst>
          </p:cNvPr>
          <p:cNvSpPr/>
          <p:nvPr/>
        </p:nvSpPr>
        <p:spPr>
          <a:xfrm>
            <a:off x="1062660" y="3372784"/>
            <a:ext cx="4296057" cy="712595"/>
          </a:xfrm>
          <a:prstGeom prst="rect">
            <a:avLst/>
          </a:prstGeom>
          <a:solidFill>
            <a:srgbClr val="093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900" b="1" dirty="0" smtClean="0">
                <a:latin typeface="Trebuchet MS" panose="020B0603020202020204" pitchFamily="34" charset="0"/>
                <a:ea typeface="Calibri"/>
                <a:cs typeface="Calibri"/>
              </a:rPr>
              <a:t>Departamentos con Mayores Afectaciones Viales</a:t>
            </a:r>
            <a:endParaRPr lang="es-ES" sz="1900" b="1" dirty="0">
              <a:latin typeface="Trebuchet MS" panose="020B0603020202020204" pitchFamily="34" charset="0"/>
            </a:endParaRPr>
          </a:p>
        </p:txBody>
      </p:sp>
      <p:sp>
        <p:nvSpPr>
          <p:cNvPr id="59" name="CuadroTexto 58">
            <a:extLst>
              <a:ext uri="{FF2B5EF4-FFF2-40B4-BE49-F238E27FC236}">
                <a16:creationId xmlns="" xmlns:a16="http://schemas.microsoft.com/office/drawing/2014/main" id="{4CBEA823-C89C-6439-2823-17B9FE5328C8}"/>
              </a:ext>
            </a:extLst>
          </p:cNvPr>
          <p:cNvSpPr txBox="1"/>
          <p:nvPr/>
        </p:nvSpPr>
        <p:spPr>
          <a:xfrm>
            <a:off x="1368008" y="1253408"/>
            <a:ext cx="1364740" cy="634492"/>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r>
              <a:rPr lang="es-ES" sz="3600" dirty="0" smtClean="0">
                <a:solidFill>
                  <a:schemeClr val="bg1"/>
                </a:solidFill>
                <a:latin typeface="Trebuchet MS"/>
              </a:rPr>
              <a:t>06</a:t>
            </a:r>
            <a:endParaRPr lang="es-ES" sz="3600" b="1" dirty="0">
              <a:solidFill>
                <a:schemeClr val="bg1"/>
              </a:solidFill>
              <a:latin typeface="Trebuchet MS"/>
              <a:cs typeface="Calibri"/>
            </a:endParaRPr>
          </a:p>
        </p:txBody>
      </p:sp>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17" y="4271882"/>
            <a:ext cx="5209545" cy="5209545"/>
          </a:xfrm>
          <a:prstGeom prst="rect">
            <a:avLst/>
          </a:prstGeom>
        </p:spPr>
      </p:pic>
      <p:pic>
        <p:nvPicPr>
          <p:cNvPr id="7" name="Imagen 6"/>
          <p:cNvPicPr>
            <a:picLocks noChangeAspect="1"/>
          </p:cNvPicPr>
          <p:nvPr/>
        </p:nvPicPr>
        <p:blipFill rotWithShape="1">
          <a:blip r:embed="rId6">
            <a:extLst>
              <a:ext uri="{28A0092B-C50C-407E-A947-70E740481C1C}">
                <a14:useLocalDpi xmlns:a14="http://schemas.microsoft.com/office/drawing/2010/main" val="0"/>
              </a:ext>
            </a:extLst>
          </a:blip>
          <a:srcRect l="16451" t="4095" r="17786" b="2490"/>
          <a:stretch/>
        </p:blipFill>
        <p:spPr>
          <a:xfrm>
            <a:off x="6036743" y="5621176"/>
            <a:ext cx="3653034" cy="4183424"/>
          </a:xfrm>
          <a:prstGeom prst="rect">
            <a:avLst/>
          </a:prstGeom>
        </p:spPr>
      </p:pic>
    </p:spTree>
    <p:extLst>
      <p:ext uri="{BB962C8B-B14F-4D97-AF65-F5344CB8AC3E}">
        <p14:creationId xmlns:p14="http://schemas.microsoft.com/office/powerpoint/2010/main" val="2346400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3"/>
          <p:cNvGrpSpPr/>
          <p:nvPr/>
        </p:nvGrpSpPr>
        <p:grpSpPr>
          <a:xfrm>
            <a:off x="0" y="0"/>
            <a:ext cx="9970036" cy="11165001"/>
            <a:chOff x="0" y="0"/>
            <a:chExt cx="9753600" cy="5486400"/>
          </a:xfrm>
          <a:solidFill>
            <a:srgbClr val="026B84"/>
          </a:solidFill>
        </p:grpSpPr>
        <p:sp>
          <p:nvSpPr>
            <p:cNvPr id="62"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65" name="Group 5"/>
          <p:cNvGrpSpPr/>
          <p:nvPr/>
        </p:nvGrpSpPr>
        <p:grpSpPr>
          <a:xfrm>
            <a:off x="-20699" y="-8748"/>
            <a:ext cx="396000" cy="6095990"/>
            <a:chOff x="0" y="0"/>
            <a:chExt cx="195263" cy="4124325"/>
          </a:xfrm>
        </p:grpSpPr>
        <p:sp>
          <p:nvSpPr>
            <p:cNvPr id="66"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93" name="Group 7"/>
          <p:cNvGrpSpPr/>
          <p:nvPr/>
        </p:nvGrpSpPr>
        <p:grpSpPr>
          <a:xfrm>
            <a:off x="5535" y="9961530"/>
            <a:ext cx="10031263" cy="1318290"/>
            <a:chOff x="-54769" y="4124325"/>
            <a:chExt cx="9863138" cy="1373981"/>
          </a:xfrm>
        </p:grpSpPr>
        <p:sp>
          <p:nvSpPr>
            <p:cNvPr id="94"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95" name="TextBox 9"/>
          <p:cNvSpPr txBox="1"/>
          <p:nvPr/>
        </p:nvSpPr>
        <p:spPr>
          <a:xfrm>
            <a:off x="3492071" y="1519333"/>
            <a:ext cx="3636840" cy="863581"/>
          </a:xfrm>
          <a:prstGeom prst="rect">
            <a:avLst/>
          </a:prstGeom>
        </p:spPr>
        <p:txBody>
          <a:bodyPr lIns="0" tIns="37661" rIns="0" bIns="0" rtlCol="0" anchor="t"/>
          <a:lstStyle/>
          <a:p>
            <a:pPr>
              <a:lnSpc>
                <a:spcPts val="3400"/>
              </a:lnSpc>
            </a:pPr>
            <a:r>
              <a:rPr lang="en-US" sz="3600" b="1" dirty="0" err="1" smtClean="0">
                <a:solidFill>
                  <a:schemeClr val="bg1"/>
                </a:solidFill>
                <a:latin typeface="Trebuchet MS"/>
                <a:ea typeface="Microsoft JhengHei"/>
              </a:rPr>
              <a:t>Siniestralidad</a:t>
            </a:r>
            <a:endParaRPr lang="en-US" sz="3600" b="1" dirty="0">
              <a:solidFill>
                <a:schemeClr val="bg1"/>
              </a:solidFill>
              <a:latin typeface="Trebuchet MS"/>
              <a:ea typeface="Microsoft JhengHei"/>
              <a:cs typeface="Lato"/>
            </a:endParaRPr>
          </a:p>
        </p:txBody>
      </p:sp>
      <p:grpSp>
        <p:nvGrpSpPr>
          <p:cNvPr id="96" name="Group 16"/>
          <p:cNvGrpSpPr/>
          <p:nvPr/>
        </p:nvGrpSpPr>
        <p:grpSpPr>
          <a:xfrm>
            <a:off x="998783" y="946972"/>
            <a:ext cx="2130856" cy="1970423"/>
            <a:chOff x="8720482" y="385368"/>
            <a:chExt cx="557963" cy="557963"/>
          </a:xfrm>
        </p:grpSpPr>
        <p:sp>
          <p:nvSpPr>
            <p:cNvPr id="97"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98" name="Imagen 97"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99" name="CuadroTexto 98">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smtClean="0">
                <a:solidFill>
                  <a:schemeClr val="bg1"/>
                </a:solidFill>
                <a:latin typeface="Trebuchet MS"/>
                <a:cs typeface="Calibri"/>
              </a:rPr>
              <a:t>7</a:t>
            </a:r>
            <a:endParaRPr lang="es-ES" sz="7672" b="1" dirty="0">
              <a:solidFill>
                <a:schemeClr val="bg1"/>
              </a:solidFill>
              <a:latin typeface="Trebuchet MS"/>
              <a:cs typeface="Calibri"/>
            </a:endParaRPr>
          </a:p>
        </p:txBody>
      </p:sp>
      <p:sp>
        <p:nvSpPr>
          <p:cNvPr id="100" name="TextBox 17">
            <a:extLst>
              <a:ext uri="{FF2B5EF4-FFF2-40B4-BE49-F238E27FC236}">
                <a16:creationId xmlns="" xmlns:a16="http://schemas.microsoft.com/office/drawing/2014/main" id="{53A0C2F4-FBEF-3284-50C8-C1548B359E5E}"/>
              </a:ext>
            </a:extLst>
          </p:cNvPr>
          <p:cNvSpPr txBox="1"/>
          <p:nvPr/>
        </p:nvSpPr>
        <p:spPr>
          <a:xfrm>
            <a:off x="9042222" y="470925"/>
            <a:ext cx="586203"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11</a:t>
            </a:r>
            <a:endParaRPr lang="en-US" sz="3138" b="1" spc="99" dirty="0">
              <a:solidFill>
                <a:srgbClr val="FFFFFF">
                  <a:alpha val="100000"/>
                </a:srgbClr>
              </a:solidFill>
              <a:latin typeface="Trebuchet MS"/>
            </a:endParaRPr>
          </a:p>
        </p:txBody>
      </p:sp>
      <p:grpSp>
        <p:nvGrpSpPr>
          <p:cNvPr id="101" name="Group 7"/>
          <p:cNvGrpSpPr/>
          <p:nvPr/>
        </p:nvGrpSpPr>
        <p:grpSpPr>
          <a:xfrm>
            <a:off x="-20700" y="3117158"/>
            <a:ext cx="10057497" cy="390092"/>
            <a:chOff x="-54769" y="4124325"/>
            <a:chExt cx="9863138" cy="1373981"/>
          </a:xfrm>
          <a:solidFill>
            <a:schemeClr val="bg1">
              <a:lumMod val="95000"/>
            </a:schemeClr>
          </a:solidFill>
        </p:grpSpPr>
        <p:sp>
          <p:nvSpPr>
            <p:cNvPr id="10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03" name="Group 13"/>
          <p:cNvGrpSpPr/>
          <p:nvPr/>
        </p:nvGrpSpPr>
        <p:grpSpPr>
          <a:xfrm>
            <a:off x="-20699" y="6054316"/>
            <a:ext cx="396000" cy="5225504"/>
            <a:chOff x="0" y="4124325"/>
            <a:chExt cx="195263" cy="1362075"/>
          </a:xfrm>
          <a:solidFill>
            <a:schemeClr val="bg1">
              <a:lumMod val="65000"/>
            </a:schemeClr>
          </a:solidFill>
        </p:grpSpPr>
        <p:sp>
          <p:nvSpPr>
            <p:cNvPr id="104"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9" name="Group 5">
            <a:extLst>
              <a:ext uri="{FF2B5EF4-FFF2-40B4-BE49-F238E27FC236}">
                <a16:creationId xmlns="" xmlns:a16="http://schemas.microsoft.com/office/drawing/2014/main" id="{4E1C060B-2B3C-773B-E3F8-FE317E4E48CA}"/>
              </a:ext>
            </a:extLst>
          </p:cNvPr>
          <p:cNvGrpSpPr/>
          <p:nvPr/>
        </p:nvGrpSpPr>
        <p:grpSpPr>
          <a:xfrm rot="21600000">
            <a:off x="685801" y="3718358"/>
            <a:ext cx="8763000" cy="4866842"/>
            <a:chOff x="5437547" y="1219181"/>
            <a:chExt cx="4498181" cy="1892300"/>
          </a:xfrm>
        </p:grpSpPr>
        <p:sp>
          <p:nvSpPr>
            <p:cNvPr id="60"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105" name="Imagen 104"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4"/>
          <a:stretch>
            <a:fillRect/>
          </a:stretch>
        </p:blipFill>
        <p:spPr>
          <a:xfrm>
            <a:off x="1512514" y="10172638"/>
            <a:ext cx="7726686" cy="901763"/>
          </a:xfrm>
          <a:prstGeom prst="rect">
            <a:avLst/>
          </a:prstGeom>
        </p:spPr>
      </p:pic>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l="3566" t="2146" r="4107" b="7070"/>
          <a:stretch/>
        </p:blipFill>
        <p:spPr>
          <a:xfrm>
            <a:off x="998783" y="3865213"/>
            <a:ext cx="8141348" cy="4503007"/>
          </a:xfrm>
          <a:prstGeom prst="rect">
            <a:avLst/>
          </a:prstGeom>
        </p:spPr>
      </p:pic>
      <p:grpSp>
        <p:nvGrpSpPr>
          <p:cNvPr id="56" name="Group 5">
            <a:extLst>
              <a:ext uri="{FF2B5EF4-FFF2-40B4-BE49-F238E27FC236}">
                <a16:creationId xmlns="" xmlns:a16="http://schemas.microsoft.com/office/drawing/2014/main" id="{4E1C060B-2B3C-773B-E3F8-FE317E4E48CA}"/>
              </a:ext>
            </a:extLst>
          </p:cNvPr>
          <p:cNvGrpSpPr/>
          <p:nvPr/>
        </p:nvGrpSpPr>
        <p:grpSpPr>
          <a:xfrm rot="21600000">
            <a:off x="685801" y="8703069"/>
            <a:ext cx="8763000" cy="1120382"/>
            <a:chOff x="5437547" y="1219181"/>
            <a:chExt cx="4498181" cy="1892300"/>
          </a:xfrm>
        </p:grpSpPr>
        <p:sp>
          <p:nvSpPr>
            <p:cNvPr id="57"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58" name="CuadroTexto 57"/>
          <p:cNvSpPr txBox="1"/>
          <p:nvPr/>
        </p:nvSpPr>
        <p:spPr>
          <a:xfrm>
            <a:off x="845820" y="8763528"/>
            <a:ext cx="8393380" cy="1015663"/>
          </a:xfrm>
          <a:prstGeom prst="rect">
            <a:avLst/>
          </a:prstGeom>
          <a:noFill/>
          <a:ln>
            <a:noFill/>
          </a:ln>
        </p:spPr>
        <p:txBody>
          <a:bodyPr wrap="square" rtlCol="0">
            <a:spAutoFit/>
          </a:bodyPr>
          <a:lstStyle/>
          <a:p>
            <a:pPr algn="just"/>
            <a:r>
              <a:rPr lang="es-CO" sz="1200" dirty="0" smtClean="0">
                <a:latin typeface="Trebuchet MS" panose="020B0603020202020204" pitchFamily="34" charset="0"/>
              </a:rPr>
              <a:t>Para los dos primeros meses del 2024 se contabilizaron un total de 1.247 victimas fatales en siniestros viales presentando una disminución del 0,4% respecto al mismo periodo del año anterior. Los usuarios de moto siguen siendo las mayores victimas.</a:t>
            </a:r>
          </a:p>
          <a:p>
            <a:pPr algn="just"/>
            <a:r>
              <a:rPr lang="es-CO" sz="1200" dirty="0" smtClean="0">
                <a:latin typeface="Trebuchet MS" panose="020B0603020202020204" pitchFamily="34" charset="0"/>
              </a:rPr>
              <a:t>En cuanto a lesionados, se registraron un total de 2.641 personas mostrando una disminución del 9,96% en afectados respecto a los dos primeros meses del 2023. </a:t>
            </a:r>
            <a:endParaRPr lang="es-CO" sz="1200" dirty="0">
              <a:latin typeface="Trebuchet MS" panose="020B0603020202020204" pitchFamily="34" charset="0"/>
            </a:endParaRPr>
          </a:p>
        </p:txBody>
      </p:sp>
    </p:spTree>
    <p:extLst>
      <p:ext uri="{BB962C8B-B14F-4D97-AF65-F5344CB8AC3E}">
        <p14:creationId xmlns:p14="http://schemas.microsoft.com/office/powerpoint/2010/main" val="21334291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20701" y="-126999"/>
            <a:ext cx="9993376" cy="11292002"/>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7" name="Group 7"/>
          <p:cNvGrpSpPr/>
          <p:nvPr/>
        </p:nvGrpSpPr>
        <p:grpSpPr>
          <a:xfrm>
            <a:off x="660810" y="9984028"/>
            <a:ext cx="8578390" cy="1295795"/>
            <a:chOff x="-54769" y="4124325"/>
            <a:chExt cx="9863138" cy="1373981"/>
          </a:xfrm>
        </p:grpSpPr>
        <p:sp>
          <p:nvSpPr>
            <p:cNvPr id="1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19" name="TextBox 9"/>
          <p:cNvSpPr txBox="1"/>
          <p:nvPr/>
        </p:nvSpPr>
        <p:spPr>
          <a:xfrm>
            <a:off x="1296881" y="1551199"/>
            <a:ext cx="5141466" cy="863581"/>
          </a:xfrm>
          <a:prstGeom prst="rect">
            <a:avLst/>
          </a:prstGeom>
        </p:spPr>
        <p:txBody>
          <a:bodyPr lIns="0" tIns="37661" rIns="0" bIns="0" rtlCol="0" anchor="t"/>
          <a:lstStyle/>
          <a:p>
            <a:pPr>
              <a:lnSpc>
                <a:spcPts val="3400"/>
              </a:lnSpc>
            </a:pPr>
            <a:r>
              <a:rPr lang="en-US" sz="6000" b="1" dirty="0" err="1" smtClean="0">
                <a:solidFill>
                  <a:schemeClr val="bg1"/>
                </a:solidFill>
                <a:latin typeface="Trebuchet MS"/>
                <a:ea typeface="Microsoft JhengHei"/>
              </a:rPr>
              <a:t>Conclusiones</a:t>
            </a:r>
            <a:endParaRPr lang="en-US" sz="6000" b="1" dirty="0">
              <a:solidFill>
                <a:schemeClr val="bg1"/>
              </a:solidFill>
              <a:latin typeface="Trebuchet MS"/>
              <a:ea typeface="Microsoft JhengHei"/>
              <a:cs typeface="Lato"/>
            </a:endParaRPr>
          </a:p>
        </p:txBody>
      </p:sp>
      <p:pic>
        <p:nvPicPr>
          <p:cNvPr id="27" name="Imagen 26" descr="Imagen que contiene Texto&#10;&#10;Descripción generada automáticamente">
            <a:extLst>
              <a:ext uri="{FF2B5EF4-FFF2-40B4-BE49-F238E27FC236}">
                <a16:creationId xmlns="" xmlns:a16="http://schemas.microsoft.com/office/drawing/2014/main" id="{DF7F8607-E7B4-9254-5BF0-EA79959EE371}"/>
              </a:ext>
            </a:extLst>
          </p:cNvPr>
          <p:cNvPicPr>
            <a:picLocks noChangeAspect="1"/>
          </p:cNvPicPr>
          <p:nvPr/>
        </p:nvPicPr>
        <p:blipFill>
          <a:blip r:embed="rId3"/>
          <a:stretch>
            <a:fillRect/>
          </a:stretch>
        </p:blipFill>
        <p:spPr>
          <a:xfrm>
            <a:off x="2158690" y="10333436"/>
            <a:ext cx="7125208" cy="831566"/>
          </a:xfrm>
          <a:prstGeom prst="rect">
            <a:avLst/>
          </a:prstGeom>
        </p:spPr>
      </p:pic>
      <p:grpSp>
        <p:nvGrpSpPr>
          <p:cNvPr id="30" name="Group 5"/>
          <p:cNvGrpSpPr/>
          <p:nvPr/>
        </p:nvGrpSpPr>
        <p:grpSpPr>
          <a:xfrm>
            <a:off x="-20699" y="-8748"/>
            <a:ext cx="396000" cy="6095990"/>
            <a:chOff x="0" y="0"/>
            <a:chExt cx="195263" cy="4124325"/>
          </a:xfrm>
        </p:grpSpPr>
        <p:sp>
          <p:nvSpPr>
            <p:cNvPr id="31"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32" name="Group 7"/>
          <p:cNvGrpSpPr/>
          <p:nvPr/>
        </p:nvGrpSpPr>
        <p:grpSpPr>
          <a:xfrm>
            <a:off x="5535" y="9961530"/>
            <a:ext cx="10031263" cy="1318290"/>
            <a:chOff x="-54769" y="4124325"/>
            <a:chExt cx="9863138" cy="1373981"/>
          </a:xfrm>
        </p:grpSpPr>
        <p:sp>
          <p:nvSpPr>
            <p:cNvPr id="3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38" name="Imagen 37"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4"/>
          <a:srcRect t="23188" r="508" b="28261"/>
          <a:stretch/>
        </p:blipFill>
        <p:spPr>
          <a:xfrm>
            <a:off x="998783" y="45931"/>
            <a:ext cx="2525687" cy="802891"/>
          </a:xfrm>
          <a:prstGeom prst="rect">
            <a:avLst/>
          </a:prstGeom>
        </p:spPr>
      </p:pic>
      <p:sp>
        <p:nvSpPr>
          <p:cNvPr id="40" name="TextBox 17">
            <a:extLst>
              <a:ext uri="{FF2B5EF4-FFF2-40B4-BE49-F238E27FC236}">
                <a16:creationId xmlns="" xmlns:a16="http://schemas.microsoft.com/office/drawing/2014/main" id="{53A0C2F4-FBEF-3284-50C8-C1548B359E5E}"/>
              </a:ext>
            </a:extLst>
          </p:cNvPr>
          <p:cNvSpPr txBox="1"/>
          <p:nvPr/>
        </p:nvSpPr>
        <p:spPr>
          <a:xfrm>
            <a:off x="9042222" y="470925"/>
            <a:ext cx="528498"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12</a:t>
            </a:r>
            <a:endParaRPr lang="en-US" sz="3138" b="1" spc="99" dirty="0">
              <a:solidFill>
                <a:srgbClr val="FFFFFF">
                  <a:alpha val="100000"/>
                </a:srgbClr>
              </a:solidFill>
              <a:latin typeface="Trebuchet MS"/>
            </a:endParaRPr>
          </a:p>
        </p:txBody>
      </p:sp>
      <p:grpSp>
        <p:nvGrpSpPr>
          <p:cNvPr id="41" name="Group 7"/>
          <p:cNvGrpSpPr/>
          <p:nvPr/>
        </p:nvGrpSpPr>
        <p:grpSpPr>
          <a:xfrm>
            <a:off x="-20700" y="3117158"/>
            <a:ext cx="10057497" cy="390092"/>
            <a:chOff x="-54769" y="4124325"/>
            <a:chExt cx="9863138" cy="1373981"/>
          </a:xfrm>
          <a:solidFill>
            <a:schemeClr val="bg1">
              <a:lumMod val="95000"/>
            </a:schemeClr>
          </a:solidFill>
        </p:grpSpPr>
        <p:sp>
          <p:nvSpPr>
            <p:cNvPr id="4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3" name="Imagen 42"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3"/>
          <a:stretch>
            <a:fillRect/>
          </a:stretch>
        </p:blipFill>
        <p:spPr>
          <a:xfrm>
            <a:off x="1512514" y="10172638"/>
            <a:ext cx="7726686" cy="901763"/>
          </a:xfrm>
          <a:prstGeom prst="rect">
            <a:avLst/>
          </a:prstGeom>
        </p:spPr>
      </p:pic>
      <p:grpSp>
        <p:nvGrpSpPr>
          <p:cNvPr id="44" name="Group 13"/>
          <p:cNvGrpSpPr/>
          <p:nvPr/>
        </p:nvGrpSpPr>
        <p:grpSpPr>
          <a:xfrm>
            <a:off x="-20699" y="6054316"/>
            <a:ext cx="396000" cy="5225504"/>
            <a:chOff x="0" y="4124325"/>
            <a:chExt cx="195263" cy="1362075"/>
          </a:xfrm>
          <a:solidFill>
            <a:schemeClr val="bg1">
              <a:lumMod val="65000"/>
            </a:schemeClr>
          </a:solidFill>
        </p:grpSpPr>
        <p:sp>
          <p:nvSpPr>
            <p:cNvPr id="45"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24" name="Group 5">
            <a:extLst>
              <a:ext uri="{FF2B5EF4-FFF2-40B4-BE49-F238E27FC236}">
                <a16:creationId xmlns="" xmlns:a16="http://schemas.microsoft.com/office/drawing/2014/main" id="{4E1C060B-2B3C-773B-E3F8-FE317E4E48CA}"/>
              </a:ext>
            </a:extLst>
          </p:cNvPr>
          <p:cNvGrpSpPr/>
          <p:nvPr/>
        </p:nvGrpSpPr>
        <p:grpSpPr>
          <a:xfrm rot="21600000">
            <a:off x="660810" y="3974729"/>
            <a:ext cx="8778825" cy="5702672"/>
            <a:chOff x="5437547" y="1219181"/>
            <a:chExt cx="4498181" cy="1892300"/>
          </a:xfrm>
        </p:grpSpPr>
        <p:sp>
          <p:nvSpPr>
            <p:cNvPr id="25"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46" name="CuadroTexto 45"/>
          <p:cNvSpPr txBox="1"/>
          <p:nvPr/>
        </p:nvSpPr>
        <p:spPr>
          <a:xfrm>
            <a:off x="998782" y="4334003"/>
            <a:ext cx="8043439" cy="5032147"/>
          </a:xfrm>
          <a:prstGeom prst="rect">
            <a:avLst/>
          </a:prstGeom>
          <a:noFill/>
          <a:ln>
            <a:noFill/>
          </a:ln>
        </p:spPr>
        <p:txBody>
          <a:bodyPr wrap="square" rtlCol="0">
            <a:spAutoFit/>
          </a:bodyPr>
          <a:lstStyle/>
          <a:p>
            <a:pPr algn="just"/>
            <a:r>
              <a:rPr lang="es-CO" sz="1400" dirty="0"/>
              <a:t>El sector de transporte, por ser transversal a la economía se ve afectado de manera directa cuando el ciclo de crecimiento se contrae como está pasando en la actualidad, al cierre del </a:t>
            </a:r>
            <a:r>
              <a:rPr lang="es-CO" sz="1400" dirty="0" smtClean="0"/>
              <a:t>año 2023, </a:t>
            </a:r>
            <a:r>
              <a:rPr lang="es-CO" sz="1400" dirty="0"/>
              <a:t>el PIB de </a:t>
            </a:r>
            <a:r>
              <a:rPr lang="es-CO" sz="1400" dirty="0" smtClean="0"/>
              <a:t>transporte terrestre y tuberías cayó </a:t>
            </a:r>
            <a:r>
              <a:rPr lang="es-CO" sz="1400" dirty="0"/>
              <a:t>un -</a:t>
            </a:r>
            <a:r>
              <a:rPr lang="es-CO" sz="1400" dirty="0" smtClean="0"/>
              <a:t>0,3% </a:t>
            </a:r>
            <a:r>
              <a:rPr lang="es-CO" sz="1400" dirty="0"/>
              <a:t>en relación con el mismo periodo del año </a:t>
            </a:r>
            <a:r>
              <a:rPr lang="es-CO" sz="1400" dirty="0" smtClean="0"/>
              <a:t>anterior</a:t>
            </a:r>
            <a:r>
              <a:rPr lang="es-CO" sz="1400" dirty="0"/>
              <a:t>.</a:t>
            </a:r>
          </a:p>
          <a:p>
            <a:pPr algn="just"/>
            <a:endParaRPr lang="es-CO" sz="1400" dirty="0">
              <a:solidFill>
                <a:srgbClr val="FF0000"/>
              </a:solidFill>
              <a:latin typeface="Trebuchet MS" panose="020B0603020202020204" pitchFamily="34" charset="0"/>
            </a:endParaRPr>
          </a:p>
          <a:p>
            <a:pPr algn="just"/>
            <a:r>
              <a:rPr lang="es-CO" sz="1400" dirty="0" smtClean="0"/>
              <a:t>Los 2 primeros meses del 2024 se han comportado muy en línea de lo esperado, es decir un desempeño económico similar al del año pasado, con decrecimiento en las toneladas movilizadas en gran parte de los corredores logísticos y disminución en cifras de importación. En el período notamos crecimiento en las toneladas métricas de exportación, impulsado en gran parte por las flores (Día de San Valentín en febrero) y el café.</a:t>
            </a:r>
          </a:p>
          <a:p>
            <a:pPr algn="just"/>
            <a:endParaRPr lang="es-CO" sz="1400" dirty="0"/>
          </a:p>
          <a:p>
            <a:pPr algn="just"/>
            <a:r>
              <a:rPr lang="es-CO" sz="1400" dirty="0" smtClean="0"/>
              <a:t>En </a:t>
            </a:r>
            <a:r>
              <a:rPr lang="es-CO" sz="1400" dirty="0" smtClean="0"/>
              <a:t>las </a:t>
            </a:r>
            <a:r>
              <a:rPr lang="es-CO" sz="1400" dirty="0" smtClean="0"/>
              <a:t>conversaciones que sostenemos </a:t>
            </a:r>
            <a:r>
              <a:rPr lang="es-CO" sz="1400" dirty="0" smtClean="0"/>
              <a:t>con nuestros afiliados </a:t>
            </a:r>
            <a:r>
              <a:rPr lang="es-CO" sz="1400" dirty="0" smtClean="0"/>
              <a:t>seguimos percibiendo un alto grado de incertidumbre en relación con el ciclo económico del país, </a:t>
            </a:r>
            <a:r>
              <a:rPr lang="es-CO" sz="1400" dirty="0" smtClean="0"/>
              <a:t>la </a:t>
            </a:r>
            <a:r>
              <a:rPr lang="es-CO" sz="1400" dirty="0" smtClean="0"/>
              <a:t>variación que pueda tener el costo de algunos insumos, entre ellos el </a:t>
            </a:r>
            <a:r>
              <a:rPr lang="es-CO" sz="1400" dirty="0" err="1" smtClean="0"/>
              <a:t>Acpm</a:t>
            </a:r>
            <a:r>
              <a:rPr lang="es-CO" sz="1400" dirty="0" smtClean="0"/>
              <a:t>, y la continuidad de las dificultades operativas relacionadas con bloqueos </a:t>
            </a:r>
            <a:r>
              <a:rPr lang="es-CO" sz="1400" dirty="0"/>
              <a:t>de vías y </a:t>
            </a:r>
            <a:r>
              <a:rPr lang="es-CO" sz="1400" dirty="0" smtClean="0"/>
              <a:t>daños </a:t>
            </a:r>
            <a:r>
              <a:rPr lang="es-CO" sz="1400" dirty="0"/>
              <a:t>en </a:t>
            </a:r>
            <a:r>
              <a:rPr lang="es-CO" sz="1400" dirty="0" smtClean="0"/>
              <a:t>infraestructura, </a:t>
            </a:r>
            <a:r>
              <a:rPr lang="es-CO" sz="1400" smtClean="0"/>
              <a:t>que </a:t>
            </a:r>
            <a:r>
              <a:rPr lang="es-CO" sz="1400" smtClean="0"/>
              <a:t>impactan </a:t>
            </a:r>
            <a:r>
              <a:rPr lang="es-CO" sz="1400" dirty="0" smtClean="0"/>
              <a:t>directamente la productividad de las compañías.</a:t>
            </a:r>
          </a:p>
          <a:p>
            <a:endParaRPr lang="es-CO" sz="1400" dirty="0"/>
          </a:p>
          <a:p>
            <a:pPr algn="just"/>
            <a:r>
              <a:rPr lang="es-CO" sz="1400" dirty="0" err="1" smtClean="0"/>
              <a:t>Defencarga</a:t>
            </a:r>
            <a:r>
              <a:rPr lang="es-CO" sz="1400" dirty="0" smtClean="0"/>
              <a:t> continuará acompañándolos, </a:t>
            </a:r>
            <a:r>
              <a:rPr lang="es-CO" sz="1400" dirty="0"/>
              <a:t>generando información oportuna </a:t>
            </a:r>
            <a:r>
              <a:rPr lang="es-CO" sz="1400" dirty="0" smtClean="0"/>
              <a:t>que pueda ser útil al momento de tomar decisiones, participando activamente en los espacios de representatividad, ideando desde sus Comités </a:t>
            </a:r>
            <a:r>
              <a:rPr lang="es-CO" sz="1400" dirty="0"/>
              <a:t>estrategias efectivas que impulsen la productividad y la eficiencia en todas las etapas de la cadena de </a:t>
            </a:r>
            <a:r>
              <a:rPr lang="es-CO" sz="1400" dirty="0" smtClean="0"/>
              <a:t>suministro,  y reiterando  la gran capacidad de resiliencia que siempre ha mostrado el sector logístico para adaptarse y perdurar </a:t>
            </a:r>
            <a:r>
              <a:rPr lang="es-CO" sz="1300" dirty="0" smtClean="0">
                <a:latin typeface="Trebuchet MS" panose="020B0603020202020204" pitchFamily="34" charset="0"/>
              </a:rPr>
              <a:t>incluso </a:t>
            </a:r>
            <a:r>
              <a:rPr lang="es-CO" sz="1300" dirty="0">
                <a:latin typeface="Trebuchet MS" panose="020B0603020202020204" pitchFamily="34" charset="0"/>
              </a:rPr>
              <a:t>en condiciones adversas</a:t>
            </a:r>
            <a:r>
              <a:rPr lang="es-CO" sz="1300" dirty="0" smtClean="0">
                <a:latin typeface="Trebuchet MS" panose="020B0603020202020204" pitchFamily="34" charset="0"/>
              </a:rPr>
              <a:t>.</a:t>
            </a:r>
          </a:p>
          <a:p>
            <a:endParaRPr lang="es-CO" sz="1300" dirty="0">
              <a:latin typeface="Trebuchet MS" panose="020B0603020202020204" pitchFamily="34" charset="0"/>
            </a:endParaRPr>
          </a:p>
          <a:p>
            <a:endParaRPr lang="es-CO" sz="1400" dirty="0"/>
          </a:p>
          <a:p>
            <a:r>
              <a:rPr lang="es-CO" sz="1400" dirty="0"/>
              <a:t> </a:t>
            </a:r>
          </a:p>
        </p:txBody>
      </p:sp>
    </p:spTree>
    <p:extLst>
      <p:ext uri="{BB962C8B-B14F-4D97-AF65-F5344CB8AC3E}">
        <p14:creationId xmlns:p14="http://schemas.microsoft.com/office/powerpoint/2010/main" val="44920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p:cNvGrpSpPr/>
          <p:nvPr/>
        </p:nvGrpSpPr>
        <p:grpSpPr>
          <a:xfrm>
            <a:off x="-20701" y="-126999"/>
            <a:ext cx="9993376" cy="11292002"/>
            <a:chOff x="0" y="0"/>
            <a:chExt cx="9753600" cy="5486400"/>
          </a:xfrm>
          <a:solidFill>
            <a:srgbClr val="026B84"/>
          </a:solidFill>
        </p:grpSpPr>
        <p:sp>
          <p:nvSpPr>
            <p:cNvPr id="1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22" name="Group 5"/>
          <p:cNvGrpSpPr/>
          <p:nvPr/>
        </p:nvGrpSpPr>
        <p:grpSpPr>
          <a:xfrm>
            <a:off x="-20699" y="-8748"/>
            <a:ext cx="396000" cy="6095990"/>
            <a:chOff x="0" y="0"/>
            <a:chExt cx="195263" cy="4124325"/>
          </a:xfrm>
        </p:grpSpPr>
        <p:sp>
          <p:nvSpPr>
            <p:cNvPr id="23"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24" name="Group 7"/>
          <p:cNvGrpSpPr/>
          <p:nvPr/>
        </p:nvGrpSpPr>
        <p:grpSpPr>
          <a:xfrm>
            <a:off x="5535" y="9961530"/>
            <a:ext cx="10031263" cy="1318290"/>
            <a:chOff x="-54769" y="4124325"/>
            <a:chExt cx="9863138" cy="1373981"/>
          </a:xfrm>
        </p:grpSpPr>
        <p:sp>
          <p:nvSpPr>
            <p:cNvPr id="25"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28" name="Imagen 27"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3"/>
          <a:stretch>
            <a:fillRect/>
          </a:stretch>
        </p:blipFill>
        <p:spPr>
          <a:xfrm>
            <a:off x="1512514" y="10172638"/>
            <a:ext cx="7726686" cy="901763"/>
          </a:xfrm>
          <a:prstGeom prst="rect">
            <a:avLst/>
          </a:prstGeom>
        </p:spPr>
      </p:pic>
      <p:grpSp>
        <p:nvGrpSpPr>
          <p:cNvPr id="29" name="Group 13"/>
          <p:cNvGrpSpPr/>
          <p:nvPr/>
        </p:nvGrpSpPr>
        <p:grpSpPr>
          <a:xfrm>
            <a:off x="-20699" y="6054316"/>
            <a:ext cx="396000" cy="5225504"/>
            <a:chOff x="0" y="4124325"/>
            <a:chExt cx="195263" cy="1362075"/>
          </a:xfrm>
          <a:solidFill>
            <a:schemeClr val="bg1">
              <a:lumMod val="65000"/>
            </a:schemeClr>
          </a:solidFill>
        </p:grpSpPr>
        <p:sp>
          <p:nvSpPr>
            <p:cNvPr id="30"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2" name="Imagen 41" descr="Logotipo&#10;&#10;Descripción generada automáticamente">
            <a:extLst>
              <a:ext uri="{FF2B5EF4-FFF2-40B4-BE49-F238E27FC236}">
                <a16:creationId xmlns="" xmlns:a16="http://schemas.microsoft.com/office/drawing/2014/main" id="{36CE424F-789B-5CF4-EB09-A79C87B96879}"/>
              </a:ext>
            </a:extLst>
          </p:cNvPr>
          <p:cNvPicPr>
            <a:picLocks noChangeAspect="1"/>
          </p:cNvPicPr>
          <p:nvPr/>
        </p:nvPicPr>
        <p:blipFill rotWithShape="1">
          <a:blip r:embed="rId4"/>
          <a:srcRect t="23188" r="508" b="28261"/>
          <a:stretch/>
        </p:blipFill>
        <p:spPr>
          <a:xfrm>
            <a:off x="561530" y="3771900"/>
            <a:ext cx="8828913" cy="2966497"/>
          </a:xfrm>
          <a:prstGeom prst="rect">
            <a:avLst/>
          </a:prstGeom>
        </p:spPr>
      </p:pic>
    </p:spTree>
    <p:extLst>
      <p:ext uri="{BB962C8B-B14F-4D97-AF65-F5344CB8AC3E}">
        <p14:creationId xmlns:p14="http://schemas.microsoft.com/office/powerpoint/2010/main" val="2439485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5"/>
          <p:cNvGrpSpPr/>
          <p:nvPr/>
        </p:nvGrpSpPr>
        <p:grpSpPr>
          <a:xfrm rot="21600000">
            <a:off x="0" y="0"/>
            <a:ext cx="396000" cy="7822052"/>
            <a:chOff x="0" y="-49338"/>
            <a:chExt cx="195263" cy="1343025"/>
          </a:xfrm>
        </p:grpSpPr>
        <p:sp>
          <p:nvSpPr>
            <p:cNvPr id="5" name="Freeform 24"/>
            <p:cNvSpPr/>
            <p:nvPr/>
          </p:nvSpPr>
          <p:spPr>
            <a:xfrm>
              <a:off x="0" y="-49338"/>
              <a:ext cx="195263" cy="13430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sp>
        <p:nvSpPr>
          <p:cNvPr id="8" name="CuadroTexto 7">
            <a:extLst>
              <a:ext uri="{FF2B5EF4-FFF2-40B4-BE49-F238E27FC236}">
                <a16:creationId xmlns="" xmlns:a16="http://schemas.microsoft.com/office/drawing/2014/main" id="{0F2D8DCA-3EA2-AA9E-AFAE-578DE5B1AA33}"/>
              </a:ext>
            </a:extLst>
          </p:cNvPr>
          <p:cNvSpPr txBox="1"/>
          <p:nvPr/>
        </p:nvSpPr>
        <p:spPr>
          <a:xfrm>
            <a:off x="2078672" y="3911026"/>
            <a:ext cx="6899033" cy="511382"/>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r>
              <a:rPr lang="es-CO" sz="2800" b="1" dirty="0">
                <a:solidFill>
                  <a:srgbClr val="35A1BB"/>
                </a:solidFill>
                <a:latin typeface="Trebuchet MS"/>
              </a:rPr>
              <a:t>Análisis Sectorial: </a:t>
            </a:r>
            <a:r>
              <a:rPr lang="es-CO" sz="2800" b="1" dirty="0" smtClean="0">
                <a:solidFill>
                  <a:srgbClr val="35A1BB"/>
                </a:solidFill>
                <a:latin typeface="Trebuchet MS"/>
              </a:rPr>
              <a:t>Enero - Febrero </a:t>
            </a:r>
            <a:r>
              <a:rPr lang="es-CO" sz="2800" b="1" dirty="0">
                <a:solidFill>
                  <a:srgbClr val="35A1BB"/>
                </a:solidFill>
                <a:latin typeface="Trebuchet MS"/>
              </a:rPr>
              <a:t>2024</a:t>
            </a:r>
            <a:endParaRPr lang="es-ES" sz="2400" dirty="0">
              <a:solidFill>
                <a:srgbClr val="35A1BB"/>
              </a:solidFill>
              <a:latin typeface="Calibri" panose="020F0502020204030204"/>
              <a:ea typeface="Calibri" panose="020F0502020204030204"/>
              <a:cs typeface="Calibri" panose="020F0502020204030204"/>
            </a:endParaRPr>
          </a:p>
        </p:txBody>
      </p:sp>
      <p:pic>
        <p:nvPicPr>
          <p:cNvPr id="9" name="Imagen 8" descr="Defencarga - Fomento y seguridad en distribución física">
            <a:extLst>
              <a:ext uri="{FF2B5EF4-FFF2-40B4-BE49-F238E27FC236}">
                <a16:creationId xmlns="" xmlns:a16="http://schemas.microsoft.com/office/drawing/2014/main" id="{D9F9B8E1-27DE-4667-3DA4-226F5B1DFDF1}"/>
              </a:ext>
            </a:extLst>
          </p:cNvPr>
          <p:cNvPicPr>
            <a:picLocks noChangeAspect="1"/>
          </p:cNvPicPr>
          <p:nvPr/>
        </p:nvPicPr>
        <p:blipFill>
          <a:blip r:embed="rId2"/>
          <a:stretch>
            <a:fillRect/>
          </a:stretch>
        </p:blipFill>
        <p:spPr>
          <a:xfrm>
            <a:off x="616185" y="490001"/>
            <a:ext cx="3666136" cy="724380"/>
          </a:xfrm>
          <a:prstGeom prst="rect">
            <a:avLst/>
          </a:prstGeom>
        </p:spPr>
      </p:pic>
      <p:sp>
        <p:nvSpPr>
          <p:cNvPr id="10" name="Rectángulo: esquinas redondeadas 59">
            <a:extLst>
              <a:ext uri="{FF2B5EF4-FFF2-40B4-BE49-F238E27FC236}">
                <a16:creationId xmlns="" xmlns:a16="http://schemas.microsoft.com/office/drawing/2014/main" id="{39605AB8-E6F0-25FE-13F6-6843E453687A}"/>
              </a:ext>
            </a:extLst>
          </p:cNvPr>
          <p:cNvSpPr/>
          <p:nvPr/>
        </p:nvSpPr>
        <p:spPr>
          <a:xfrm>
            <a:off x="158764" y="1872343"/>
            <a:ext cx="3716550" cy="1671491"/>
          </a:xfrm>
          <a:prstGeom prst="roundRect">
            <a:avLst/>
          </a:prstGeom>
          <a:solidFill>
            <a:srgbClr val="35A1BB"/>
          </a:solidFill>
          <a:effectLst>
            <a:outerShdw blurRad="50800" dist="38100" dir="16200000" rotWithShape="0">
              <a:srgbClr val="093E57">
                <a:alpha val="4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sp>
        <p:nvSpPr>
          <p:cNvPr id="11" name="CuadroTexto 10">
            <a:extLst>
              <a:ext uri="{FF2B5EF4-FFF2-40B4-BE49-F238E27FC236}">
                <a16:creationId xmlns="" xmlns:a16="http://schemas.microsoft.com/office/drawing/2014/main" id="{0F40B4DE-5904-638F-7993-EEEF663B70BE}"/>
              </a:ext>
            </a:extLst>
          </p:cNvPr>
          <p:cNvSpPr txBox="1"/>
          <p:nvPr/>
        </p:nvSpPr>
        <p:spPr>
          <a:xfrm>
            <a:off x="339612" y="2337384"/>
            <a:ext cx="3478119" cy="74140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4184" b="1" dirty="0">
                <a:solidFill>
                  <a:schemeClr val="bg1"/>
                </a:solidFill>
                <a:latin typeface="Trebuchet MS"/>
                <a:ea typeface="Calibri"/>
                <a:cs typeface="Calibri"/>
              </a:rPr>
              <a:t>CONTENIDO</a:t>
            </a:r>
            <a:endParaRPr lang="es-ES" sz="4184" b="1" dirty="0">
              <a:solidFill>
                <a:schemeClr val="bg1"/>
              </a:solidFill>
              <a:latin typeface="Trebuchet MS"/>
            </a:endParaRPr>
          </a:p>
        </p:txBody>
      </p:sp>
      <p:sp>
        <p:nvSpPr>
          <p:cNvPr id="12" name="Google Shape;61;p14">
            <a:extLst>
              <a:ext uri="{FF2B5EF4-FFF2-40B4-BE49-F238E27FC236}">
                <a16:creationId xmlns="" xmlns:a16="http://schemas.microsoft.com/office/drawing/2014/main" id="{CD736BDF-BABC-673A-FCF1-AD235FAD4608}"/>
              </a:ext>
            </a:extLst>
          </p:cNvPr>
          <p:cNvSpPr txBox="1">
            <a:spLocks noGrp="1"/>
          </p:cNvSpPr>
          <p:nvPr/>
        </p:nvSpPr>
        <p:spPr>
          <a:xfrm>
            <a:off x="2449253" y="5009454"/>
            <a:ext cx="6027090" cy="3275327"/>
          </a:xfrm>
          <a:prstGeom prst="rect">
            <a:avLst/>
          </a:prstGeom>
          <a:noFill/>
          <a:ln>
            <a:noFill/>
          </a:ln>
        </p:spPr>
        <p:txBody>
          <a:bodyPr spcFirstLastPara="1" wrap="square" lIns="79703" tIns="79703" rIns="79703" bIns="79703"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0" indent="0">
              <a:lnSpc>
                <a:spcPct val="95000"/>
              </a:lnSpc>
              <a:buSzPts val="358"/>
              <a:buNone/>
            </a:pPr>
            <a:r>
              <a:rPr lang="es" sz="2400" b="1" baseline="30000" dirty="0">
                <a:solidFill>
                  <a:srgbClr val="025E73"/>
                </a:solidFill>
                <a:latin typeface="Trebuchet MS"/>
                <a:ea typeface="Montserrat"/>
                <a:cs typeface="Montserrat"/>
                <a:sym typeface="Montserrat"/>
              </a:rPr>
              <a:t>01</a:t>
            </a:r>
            <a:r>
              <a:rPr lang="es" sz="2400" b="1" dirty="0">
                <a:solidFill>
                  <a:srgbClr val="025E73"/>
                </a:solidFill>
                <a:latin typeface="Trebuchet MS"/>
                <a:ea typeface="Montserrat"/>
                <a:cs typeface="Montserrat"/>
                <a:sym typeface="Montserrat"/>
              </a:rPr>
              <a:t>	</a:t>
            </a:r>
            <a:r>
              <a:rPr lang="es" sz="2400" dirty="0">
                <a:solidFill>
                  <a:schemeClr val="tx1"/>
                </a:solidFill>
                <a:latin typeface="Trebuchet MS"/>
                <a:ea typeface="Montserrat"/>
                <a:cs typeface="Montserrat"/>
                <a:sym typeface="Montserrat"/>
              </a:rPr>
              <a:t>Variación Año </a:t>
            </a:r>
            <a:r>
              <a:rPr lang="es" sz="2400" dirty="0" smtClean="0">
                <a:solidFill>
                  <a:schemeClr val="tx1"/>
                </a:solidFill>
                <a:latin typeface="Trebuchet MS"/>
                <a:ea typeface="Montserrat"/>
                <a:cs typeface="Montserrat"/>
                <a:sym typeface="Montserrat"/>
              </a:rPr>
              <a:t>Corrido</a:t>
            </a:r>
            <a:endParaRPr lang="es-ES" sz="2400" dirty="0">
              <a:solidFill>
                <a:schemeClr val="tx1"/>
              </a:solidFill>
              <a:latin typeface="Trebuchet MS"/>
            </a:endParaRPr>
          </a:p>
          <a:p>
            <a:pPr marL="0" indent="0">
              <a:lnSpc>
                <a:spcPct val="95000"/>
              </a:lnSpc>
              <a:buSzPts val="358"/>
              <a:buNone/>
            </a:pPr>
            <a:endParaRPr lang="es" sz="2400" b="1" baseline="30000" dirty="0">
              <a:solidFill>
                <a:srgbClr val="025E73"/>
              </a:solidFill>
              <a:latin typeface="Trebuchet MS"/>
              <a:ea typeface="Montserrat"/>
              <a:cs typeface="Montserrat"/>
            </a:endParaRPr>
          </a:p>
          <a:p>
            <a:pPr marL="0" indent="0">
              <a:lnSpc>
                <a:spcPct val="95000"/>
              </a:lnSpc>
              <a:buSzPts val="358"/>
              <a:buNone/>
            </a:pPr>
            <a:r>
              <a:rPr lang="es" sz="2400" b="1" baseline="30000" dirty="0">
                <a:solidFill>
                  <a:srgbClr val="025E73"/>
                </a:solidFill>
                <a:latin typeface="Trebuchet MS"/>
                <a:ea typeface="Montserrat"/>
                <a:cs typeface="Montserrat"/>
                <a:sym typeface="Montserrat"/>
              </a:rPr>
              <a:t>02</a:t>
            </a:r>
            <a:r>
              <a:rPr lang="es" sz="2400" b="1" dirty="0">
                <a:solidFill>
                  <a:srgbClr val="025E73"/>
                </a:solidFill>
                <a:latin typeface="Trebuchet MS"/>
                <a:ea typeface="Montserrat"/>
                <a:cs typeface="Montserrat"/>
                <a:sym typeface="Montserrat"/>
              </a:rPr>
              <a:t>	</a:t>
            </a:r>
            <a:r>
              <a:rPr lang="es" sz="2400" dirty="0">
                <a:solidFill>
                  <a:schemeClr val="tx1">
                    <a:lumMod val="95000"/>
                    <a:lumOff val="5000"/>
                  </a:schemeClr>
                </a:solidFill>
                <a:latin typeface="Trebuchet MS"/>
                <a:ea typeface="Montserrat"/>
                <a:cs typeface="Montserrat"/>
                <a:sym typeface="Montserrat"/>
              </a:rPr>
              <a:t>Toneladas </a:t>
            </a:r>
            <a:r>
              <a:rPr lang="es" sz="2400" dirty="0" smtClean="0">
                <a:solidFill>
                  <a:schemeClr val="tx1">
                    <a:lumMod val="95000"/>
                    <a:lumOff val="5000"/>
                  </a:schemeClr>
                </a:solidFill>
                <a:latin typeface="Trebuchet MS"/>
                <a:ea typeface="Montserrat"/>
                <a:cs typeface="Montserrat"/>
                <a:sym typeface="Montserrat"/>
              </a:rPr>
              <a:t>Movilizadas</a:t>
            </a:r>
            <a:endParaRPr sz="2400" dirty="0">
              <a:solidFill>
                <a:schemeClr val="tx1">
                  <a:lumMod val="95000"/>
                  <a:lumOff val="5000"/>
                </a:schemeClr>
              </a:solidFill>
              <a:latin typeface="Trebuchet MS"/>
              <a:ea typeface="Montserrat"/>
              <a:cs typeface="Montserrat"/>
            </a:endParaRPr>
          </a:p>
          <a:p>
            <a:pPr marL="0" indent="0">
              <a:lnSpc>
                <a:spcPct val="95000"/>
              </a:lnSpc>
              <a:spcBef>
                <a:spcPts val="1046"/>
              </a:spcBef>
              <a:buSzPts val="358"/>
              <a:buNone/>
            </a:pPr>
            <a:r>
              <a:rPr lang="es" sz="2400" b="1" baseline="30000" dirty="0">
                <a:solidFill>
                  <a:srgbClr val="025E73"/>
                </a:solidFill>
                <a:latin typeface="Trebuchet MS"/>
                <a:ea typeface="Montserrat"/>
                <a:cs typeface="Montserrat"/>
                <a:sym typeface="Montserrat"/>
              </a:rPr>
              <a:t>03</a:t>
            </a:r>
            <a:r>
              <a:rPr lang="es" sz="2400" b="1" dirty="0">
                <a:solidFill>
                  <a:srgbClr val="025E73"/>
                </a:solidFill>
                <a:latin typeface="Trebuchet MS"/>
                <a:ea typeface="Montserrat"/>
                <a:cs typeface="Montserrat"/>
                <a:sym typeface="Montserrat"/>
              </a:rPr>
              <a:t>	</a:t>
            </a:r>
            <a:r>
              <a:rPr lang="es" sz="2400" dirty="0" smtClean="0">
                <a:solidFill>
                  <a:schemeClr val="tx1">
                    <a:lumMod val="95000"/>
                    <a:lumOff val="5000"/>
                  </a:schemeClr>
                </a:solidFill>
                <a:latin typeface="Trebuchet MS"/>
                <a:ea typeface="Montserrat"/>
                <a:cs typeface="Montserrat"/>
                <a:sym typeface="Montserrat"/>
              </a:rPr>
              <a:t>Comercio Exterior</a:t>
            </a:r>
            <a:endParaRPr lang="es" sz="2400" dirty="0">
              <a:solidFill>
                <a:schemeClr val="tx1">
                  <a:lumMod val="95000"/>
                  <a:lumOff val="5000"/>
                </a:schemeClr>
              </a:solidFill>
              <a:latin typeface="Trebuchet MS"/>
              <a:ea typeface="Montserrat"/>
              <a:cs typeface="Montserrat"/>
            </a:endParaRPr>
          </a:p>
          <a:p>
            <a:pPr marL="0" indent="0">
              <a:lnSpc>
                <a:spcPct val="95000"/>
              </a:lnSpc>
              <a:spcBef>
                <a:spcPts val="1046"/>
              </a:spcBef>
              <a:buSzPts val="358"/>
              <a:buNone/>
            </a:pPr>
            <a:r>
              <a:rPr lang="es-ES" sz="2400" b="1" baseline="30000" dirty="0">
                <a:solidFill>
                  <a:srgbClr val="025E73"/>
                </a:solidFill>
                <a:latin typeface="Trebuchet MS"/>
                <a:sym typeface="Montserrat"/>
              </a:rPr>
              <a:t>04	</a:t>
            </a:r>
            <a:r>
              <a:rPr lang="es-CO" sz="2400" dirty="0" smtClean="0">
                <a:solidFill>
                  <a:schemeClr val="tx1">
                    <a:lumMod val="95000"/>
                    <a:lumOff val="5000"/>
                  </a:schemeClr>
                </a:solidFill>
                <a:latin typeface="Trebuchet MS"/>
                <a:ea typeface="Montserrat"/>
                <a:cs typeface="Montserrat"/>
                <a:sym typeface="Montserrat"/>
              </a:rPr>
              <a:t>Viajes Realizados</a:t>
            </a:r>
            <a:endParaRPr lang="es-CO" sz="2400" dirty="0">
              <a:solidFill>
                <a:schemeClr val="tx1">
                  <a:lumMod val="95000"/>
                  <a:lumOff val="5000"/>
                </a:schemeClr>
              </a:solidFill>
              <a:latin typeface="Trebuchet MS"/>
              <a:ea typeface="Montserrat"/>
              <a:cs typeface="Montserrat"/>
            </a:endParaRPr>
          </a:p>
          <a:p>
            <a:pPr marL="0" indent="0">
              <a:lnSpc>
                <a:spcPct val="95000"/>
              </a:lnSpc>
              <a:spcBef>
                <a:spcPts val="1046"/>
              </a:spcBef>
              <a:buSzPts val="358"/>
              <a:buNone/>
            </a:pPr>
            <a:r>
              <a:rPr lang="es-ES" sz="2400" b="1" baseline="30000" dirty="0">
                <a:solidFill>
                  <a:srgbClr val="025E73"/>
                </a:solidFill>
                <a:latin typeface="Trebuchet MS"/>
                <a:sym typeface="Montserrat"/>
              </a:rPr>
              <a:t>05	</a:t>
            </a:r>
            <a:r>
              <a:rPr lang="es-ES" sz="2400" dirty="0" smtClean="0">
                <a:solidFill>
                  <a:schemeClr val="tx1">
                    <a:lumMod val="95000"/>
                    <a:lumOff val="5000"/>
                  </a:schemeClr>
                </a:solidFill>
                <a:latin typeface="Trebuchet MS"/>
                <a:sym typeface="Montserrat"/>
              </a:rPr>
              <a:t>Galones Movilizados</a:t>
            </a:r>
            <a:endParaRPr lang="es-ES" sz="2400" dirty="0">
              <a:solidFill>
                <a:schemeClr val="tx1">
                  <a:lumMod val="95000"/>
                  <a:lumOff val="5000"/>
                </a:schemeClr>
              </a:solidFill>
              <a:latin typeface="Trebuchet MS"/>
            </a:endParaRPr>
          </a:p>
          <a:p>
            <a:pPr marL="0" indent="0">
              <a:lnSpc>
                <a:spcPct val="95000"/>
              </a:lnSpc>
              <a:spcBef>
                <a:spcPts val="1046"/>
              </a:spcBef>
              <a:buSzPts val="358"/>
              <a:buNone/>
            </a:pPr>
            <a:r>
              <a:rPr lang="es-ES" sz="2400" b="1" baseline="30000" dirty="0" smtClean="0">
                <a:solidFill>
                  <a:srgbClr val="025E73"/>
                </a:solidFill>
                <a:latin typeface="Trebuchet MS"/>
                <a:sym typeface="Montserrat"/>
              </a:rPr>
              <a:t>06</a:t>
            </a:r>
            <a:r>
              <a:rPr lang="es-ES" sz="2400" b="1" dirty="0" smtClean="0">
                <a:latin typeface="Trebuchet MS"/>
                <a:ea typeface="Montserrat"/>
                <a:cs typeface="Montserrat"/>
                <a:sym typeface="Montserrat"/>
              </a:rPr>
              <a:t>	</a:t>
            </a:r>
            <a:r>
              <a:rPr lang="es-ES" sz="2400" dirty="0" smtClean="0">
                <a:solidFill>
                  <a:schemeClr val="tx1">
                    <a:lumMod val="95000"/>
                    <a:lumOff val="5000"/>
                  </a:schemeClr>
                </a:solidFill>
                <a:latin typeface="Trebuchet MS"/>
                <a:sym typeface="Montserrat"/>
              </a:rPr>
              <a:t>Afectaciones viales</a:t>
            </a:r>
          </a:p>
          <a:p>
            <a:pPr marL="0" indent="0">
              <a:lnSpc>
                <a:spcPct val="95000"/>
              </a:lnSpc>
              <a:spcBef>
                <a:spcPts val="1046"/>
              </a:spcBef>
              <a:buSzPts val="358"/>
              <a:buNone/>
            </a:pPr>
            <a:r>
              <a:rPr lang="es-ES" sz="2400" b="1" baseline="30000" dirty="0" smtClean="0">
                <a:solidFill>
                  <a:srgbClr val="025E73"/>
                </a:solidFill>
                <a:latin typeface="Trebuchet MS"/>
                <a:sym typeface="Montserrat"/>
              </a:rPr>
              <a:t>07</a:t>
            </a:r>
            <a:r>
              <a:rPr lang="es-ES" sz="2400" b="1" dirty="0">
                <a:latin typeface="Trebuchet MS"/>
                <a:ea typeface="Montserrat"/>
                <a:cs typeface="Montserrat"/>
                <a:sym typeface="Montserrat"/>
              </a:rPr>
              <a:t>	</a:t>
            </a:r>
            <a:r>
              <a:rPr lang="es-ES" sz="2400" dirty="0" smtClean="0">
                <a:solidFill>
                  <a:schemeClr val="tx1">
                    <a:lumMod val="95000"/>
                    <a:lumOff val="5000"/>
                  </a:schemeClr>
                </a:solidFill>
                <a:latin typeface="Trebuchet MS"/>
                <a:sym typeface="Montserrat"/>
              </a:rPr>
              <a:t>Siniestralidad</a:t>
            </a:r>
            <a:endParaRPr lang="es-ES" sz="2400" dirty="0">
              <a:solidFill>
                <a:schemeClr val="tx1">
                  <a:lumMod val="95000"/>
                  <a:lumOff val="5000"/>
                </a:schemeClr>
              </a:solidFill>
              <a:latin typeface="Trebuchet MS"/>
              <a:sym typeface="Montserrat"/>
            </a:endParaRPr>
          </a:p>
          <a:p>
            <a:pPr marL="0" indent="0">
              <a:lnSpc>
                <a:spcPct val="95000"/>
              </a:lnSpc>
              <a:spcBef>
                <a:spcPts val="1046"/>
              </a:spcBef>
              <a:buSzPts val="358"/>
              <a:buNone/>
            </a:pPr>
            <a:endParaRPr lang="es-ES" sz="2400" dirty="0">
              <a:solidFill>
                <a:schemeClr val="tx1">
                  <a:lumMod val="95000"/>
                  <a:lumOff val="5000"/>
                </a:schemeClr>
              </a:solidFill>
              <a:latin typeface="Trebuchet MS"/>
            </a:endParaRPr>
          </a:p>
          <a:p>
            <a:pPr marL="0" indent="0">
              <a:lnSpc>
                <a:spcPct val="95000"/>
              </a:lnSpc>
              <a:spcBef>
                <a:spcPts val="1046"/>
              </a:spcBef>
              <a:buSzPts val="358"/>
              <a:buNone/>
            </a:pPr>
            <a:endParaRPr lang="es-ES" sz="2000" dirty="0">
              <a:solidFill>
                <a:schemeClr val="tx1">
                  <a:lumMod val="95000"/>
                  <a:lumOff val="5000"/>
                </a:schemeClr>
              </a:solidFill>
              <a:latin typeface="Montserrat"/>
              <a:sym typeface="Montserrat"/>
            </a:endParaRPr>
          </a:p>
          <a:p>
            <a:pPr marL="0" indent="0">
              <a:lnSpc>
                <a:spcPct val="95000"/>
              </a:lnSpc>
              <a:buSzPts val="358"/>
              <a:buNone/>
            </a:pPr>
            <a:r>
              <a:rPr lang="es-ES" sz="2800" b="1" dirty="0">
                <a:solidFill>
                  <a:srgbClr val="35A1BB"/>
                </a:solidFill>
                <a:latin typeface="Montserrat"/>
                <a:ea typeface="Montserrat"/>
                <a:cs typeface="Montserrat"/>
                <a:sym typeface="Montserrat"/>
              </a:rPr>
              <a:t>Conclusiones</a:t>
            </a:r>
            <a:endParaRPr lang="es-ES" sz="2800" b="1" dirty="0">
              <a:solidFill>
                <a:srgbClr val="35A1BB"/>
              </a:solidFill>
              <a:latin typeface="Montserrat"/>
              <a:ea typeface="Montserrat"/>
              <a:cs typeface="Montserrat"/>
            </a:endParaRPr>
          </a:p>
          <a:p>
            <a:pPr marL="298931">
              <a:lnSpc>
                <a:spcPct val="95000"/>
              </a:lnSpc>
              <a:spcBef>
                <a:spcPts val="1046"/>
              </a:spcBef>
              <a:buSzPts val="358"/>
              <a:buAutoNum type="arabicPlain" startAt="4"/>
            </a:pPr>
            <a:endParaRPr lang="es-CO" sz="2000" dirty="0">
              <a:solidFill>
                <a:schemeClr val="tx1">
                  <a:lumMod val="95000"/>
                  <a:lumOff val="5000"/>
                </a:schemeClr>
              </a:solidFill>
              <a:latin typeface="Montserrat"/>
              <a:ea typeface="Montserrat"/>
              <a:cs typeface="Montserrat"/>
              <a:sym typeface="Montserrat"/>
            </a:endParaRPr>
          </a:p>
          <a:p>
            <a:pPr marL="0" indent="0">
              <a:lnSpc>
                <a:spcPct val="95000"/>
              </a:lnSpc>
              <a:spcBef>
                <a:spcPts val="1046"/>
              </a:spcBef>
              <a:buSzPts val="358"/>
              <a:buNone/>
            </a:pPr>
            <a:endParaRPr sz="2000" dirty="0">
              <a:solidFill>
                <a:schemeClr val="tx1">
                  <a:lumMod val="95000"/>
                  <a:lumOff val="5000"/>
                </a:schemeClr>
              </a:solidFill>
              <a:latin typeface="Montserrat"/>
              <a:sym typeface="Montserrat"/>
            </a:endParaRPr>
          </a:p>
        </p:txBody>
      </p:sp>
      <p:grpSp>
        <p:nvGrpSpPr>
          <p:cNvPr id="13" name="Group 13">
            <a:extLst>
              <a:ext uri="{FF2B5EF4-FFF2-40B4-BE49-F238E27FC236}">
                <a16:creationId xmlns="" xmlns:a16="http://schemas.microsoft.com/office/drawing/2014/main" id="{54CC6E5D-ED98-B245-A768-D456D35AB392}"/>
              </a:ext>
            </a:extLst>
          </p:cNvPr>
          <p:cNvGrpSpPr/>
          <p:nvPr/>
        </p:nvGrpSpPr>
        <p:grpSpPr>
          <a:xfrm>
            <a:off x="0" y="7822052"/>
            <a:ext cx="396000" cy="3338073"/>
            <a:chOff x="0" y="4124325"/>
            <a:chExt cx="195263" cy="1362075"/>
          </a:xfrm>
          <a:solidFill>
            <a:schemeClr val="bg1">
              <a:lumMod val="65000"/>
            </a:schemeClr>
          </a:solidFill>
        </p:grpSpPr>
        <p:sp>
          <p:nvSpPr>
            <p:cNvPr id="14" name="Freeform 12">
              <a:extLst>
                <a:ext uri="{FF2B5EF4-FFF2-40B4-BE49-F238E27FC236}">
                  <a16:creationId xmlns="" xmlns:a16="http://schemas.microsoft.com/office/drawing/2014/main" id="{7DCCC6F7-FBBB-78E4-F6F9-EF4AD6335D09}"/>
                </a:ext>
              </a:extLst>
            </p:cNvPr>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15" name="Imagen 14" descr="Imagen que contiene Texto&#10;&#10;Descripción generada automáticamente">
            <a:extLst>
              <a:ext uri="{FF2B5EF4-FFF2-40B4-BE49-F238E27FC236}">
                <a16:creationId xmlns="" xmlns:a16="http://schemas.microsoft.com/office/drawing/2014/main" id="{5B1DCE52-0391-EB48-0FA1-45E6A3A24EE7}"/>
              </a:ext>
            </a:extLst>
          </p:cNvPr>
          <p:cNvPicPr>
            <a:picLocks noChangeAspect="1"/>
          </p:cNvPicPr>
          <p:nvPr/>
        </p:nvPicPr>
        <p:blipFill>
          <a:blip r:embed="rId3"/>
          <a:stretch>
            <a:fillRect/>
          </a:stretch>
        </p:blipFill>
        <p:spPr>
          <a:xfrm>
            <a:off x="2078672" y="10193812"/>
            <a:ext cx="7160526" cy="835687"/>
          </a:xfrm>
          <a:prstGeom prst="rect">
            <a:avLst/>
          </a:prstGeom>
        </p:spPr>
      </p:pic>
    </p:spTree>
    <p:extLst>
      <p:ext uri="{BB962C8B-B14F-4D97-AF65-F5344CB8AC3E}">
        <p14:creationId xmlns:p14="http://schemas.microsoft.com/office/powerpoint/2010/main" val="3995026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213974" y="-139699"/>
            <a:ext cx="9758701" cy="11304700"/>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5" name="Group 5"/>
          <p:cNvGrpSpPr/>
          <p:nvPr/>
        </p:nvGrpSpPr>
        <p:grpSpPr>
          <a:xfrm>
            <a:off x="-20699" y="-8748"/>
            <a:ext cx="396000" cy="6095990"/>
            <a:chOff x="0" y="0"/>
            <a:chExt cx="195263" cy="4124325"/>
          </a:xfrm>
        </p:grpSpPr>
        <p:sp>
          <p:nvSpPr>
            <p:cNvPr id="16"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17" name="Group 7"/>
          <p:cNvGrpSpPr/>
          <p:nvPr/>
        </p:nvGrpSpPr>
        <p:grpSpPr>
          <a:xfrm>
            <a:off x="5535" y="9928603"/>
            <a:ext cx="10031263" cy="1351217"/>
            <a:chOff x="-54769" y="4124325"/>
            <a:chExt cx="9863138" cy="1373981"/>
          </a:xfrm>
        </p:grpSpPr>
        <p:sp>
          <p:nvSpPr>
            <p:cNvPr id="1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26"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a:solidFill>
                  <a:srgbClr val="FFFFFF">
                    <a:alpha val="100000"/>
                  </a:srgbClr>
                </a:solidFill>
                <a:latin typeface="Trebuchet MS"/>
              </a:rPr>
              <a:t>1</a:t>
            </a:r>
          </a:p>
        </p:txBody>
      </p:sp>
      <p:grpSp>
        <p:nvGrpSpPr>
          <p:cNvPr id="36" name="Group 7"/>
          <p:cNvGrpSpPr/>
          <p:nvPr/>
        </p:nvGrpSpPr>
        <p:grpSpPr>
          <a:xfrm>
            <a:off x="-20699" y="9722446"/>
            <a:ext cx="10057497" cy="438911"/>
            <a:chOff x="-54769" y="4124325"/>
            <a:chExt cx="9863138" cy="1373981"/>
          </a:xfrm>
          <a:solidFill>
            <a:schemeClr val="bg1">
              <a:lumMod val="95000"/>
            </a:schemeClr>
          </a:solidFill>
        </p:grpSpPr>
        <p:sp>
          <p:nvSpPr>
            <p:cNvPr id="37"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
        <p:nvSpPr>
          <p:cNvPr id="30" name="TextBox 9"/>
          <p:cNvSpPr txBox="1"/>
          <p:nvPr/>
        </p:nvSpPr>
        <p:spPr>
          <a:xfrm>
            <a:off x="3524470" y="4564853"/>
            <a:ext cx="3616567" cy="863581"/>
          </a:xfrm>
          <a:prstGeom prst="rect">
            <a:avLst/>
          </a:prstGeom>
        </p:spPr>
        <p:txBody>
          <a:bodyPr lIns="0" tIns="37661" rIns="0" bIns="0" rtlCol="0" anchor="t"/>
          <a:lstStyle/>
          <a:p>
            <a:pPr>
              <a:lnSpc>
                <a:spcPts val="3400"/>
              </a:lnSpc>
            </a:pPr>
            <a:r>
              <a:rPr lang="en-US" sz="3138" b="1" dirty="0">
                <a:solidFill>
                  <a:schemeClr val="bg1"/>
                </a:solidFill>
                <a:latin typeface="Trebuchet MS"/>
                <a:ea typeface="Microsoft JhengHei"/>
              </a:rPr>
              <a:t>ENERO - FEBRERO</a:t>
            </a:r>
            <a:endParaRPr lang="en-US" sz="3138" b="1" dirty="0">
              <a:solidFill>
                <a:schemeClr val="bg1"/>
              </a:solidFill>
              <a:latin typeface="Trebuchet MS"/>
              <a:ea typeface="Microsoft JhengHei"/>
              <a:cs typeface="Lato"/>
            </a:endParaRPr>
          </a:p>
        </p:txBody>
      </p:sp>
      <p:pic>
        <p:nvPicPr>
          <p:cNvPr id="31" name="Imagen 30"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2"/>
          <a:stretch>
            <a:fillRect/>
          </a:stretch>
        </p:blipFill>
        <p:spPr>
          <a:xfrm>
            <a:off x="1512514" y="10172638"/>
            <a:ext cx="7726686" cy="901763"/>
          </a:xfrm>
          <a:prstGeom prst="rect">
            <a:avLst/>
          </a:prstGeom>
        </p:spPr>
      </p:pic>
      <p:pic>
        <p:nvPicPr>
          <p:cNvPr id="3" name="Imagen 2"/>
          <p:cNvPicPr>
            <a:picLocks noChangeAspect="1"/>
          </p:cNvPicPr>
          <p:nvPr/>
        </p:nvPicPr>
        <p:blipFill rotWithShape="1">
          <a:blip r:embed="rId3">
            <a:extLst>
              <a:ext uri="{28A0092B-C50C-407E-A947-70E740481C1C}">
                <a14:useLocalDpi xmlns:a14="http://schemas.microsoft.com/office/drawing/2010/main" val="0"/>
              </a:ext>
            </a:extLst>
          </a:blip>
          <a:srcRect t="27102" b="11779"/>
          <a:stretch/>
        </p:blipFill>
        <p:spPr>
          <a:xfrm>
            <a:off x="498401" y="5254047"/>
            <a:ext cx="9399620" cy="4308698"/>
          </a:xfrm>
          <a:prstGeom prst="rect">
            <a:avLst/>
          </a:prstGeom>
        </p:spPr>
      </p:pic>
      <p:sp>
        <p:nvSpPr>
          <p:cNvPr id="27" name="TextBox 9"/>
          <p:cNvSpPr txBox="1"/>
          <p:nvPr/>
        </p:nvSpPr>
        <p:spPr>
          <a:xfrm>
            <a:off x="3264577" y="1533647"/>
            <a:ext cx="5141466" cy="863581"/>
          </a:xfrm>
          <a:prstGeom prst="rect">
            <a:avLst/>
          </a:prstGeom>
        </p:spPr>
        <p:txBody>
          <a:bodyPr lIns="0" tIns="37661" rIns="0" bIns="0" rtlCol="0" anchor="t"/>
          <a:lstStyle/>
          <a:p>
            <a:pPr>
              <a:lnSpc>
                <a:spcPts val="3400"/>
              </a:lnSpc>
            </a:pPr>
            <a:r>
              <a:rPr lang="en-US" sz="3600" b="1" dirty="0" err="1">
                <a:solidFill>
                  <a:schemeClr val="bg1"/>
                </a:solidFill>
                <a:latin typeface="Trebuchet MS"/>
                <a:ea typeface="Microsoft JhengHei"/>
              </a:rPr>
              <a:t>Variación</a:t>
            </a:r>
            <a:r>
              <a:rPr lang="en-US" sz="3600" b="1" dirty="0">
                <a:solidFill>
                  <a:schemeClr val="bg1"/>
                </a:solidFill>
                <a:latin typeface="Trebuchet MS"/>
                <a:ea typeface="Microsoft JhengHei"/>
              </a:rPr>
              <a:t> </a:t>
            </a:r>
            <a:r>
              <a:rPr lang="en-US" sz="3600" b="1" dirty="0" err="1">
                <a:solidFill>
                  <a:schemeClr val="bg1"/>
                </a:solidFill>
                <a:latin typeface="Trebuchet MS"/>
                <a:ea typeface="Microsoft JhengHei"/>
              </a:rPr>
              <a:t>Año</a:t>
            </a:r>
            <a:r>
              <a:rPr lang="en-US" sz="3600" b="1" dirty="0">
                <a:solidFill>
                  <a:schemeClr val="bg1"/>
                </a:solidFill>
                <a:latin typeface="Trebuchet MS"/>
                <a:ea typeface="Microsoft JhengHei"/>
              </a:rPr>
              <a:t> Corrido</a:t>
            </a:r>
            <a:endParaRPr lang="en-US" sz="3600" b="1" dirty="0">
              <a:solidFill>
                <a:schemeClr val="bg1"/>
              </a:solidFill>
              <a:latin typeface="Trebuchet MS"/>
              <a:ea typeface="Microsoft JhengHei"/>
              <a:cs typeface="Lato"/>
            </a:endParaRPr>
          </a:p>
        </p:txBody>
      </p:sp>
      <p:grpSp>
        <p:nvGrpSpPr>
          <p:cNvPr id="32" name="Group 16"/>
          <p:cNvGrpSpPr/>
          <p:nvPr/>
        </p:nvGrpSpPr>
        <p:grpSpPr>
          <a:xfrm>
            <a:off x="998783" y="946972"/>
            <a:ext cx="2130856" cy="1970423"/>
            <a:chOff x="8720482" y="385368"/>
            <a:chExt cx="557963" cy="557963"/>
          </a:xfrm>
        </p:grpSpPr>
        <p:sp>
          <p:nvSpPr>
            <p:cNvPr id="33"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34" name="Imagen 33"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4"/>
          <a:srcRect t="23188" r="508" b="28261"/>
          <a:stretch/>
        </p:blipFill>
        <p:spPr>
          <a:xfrm>
            <a:off x="998783" y="45931"/>
            <a:ext cx="2525687" cy="802891"/>
          </a:xfrm>
          <a:prstGeom prst="rect">
            <a:avLst/>
          </a:prstGeom>
        </p:spPr>
      </p:pic>
      <p:sp>
        <p:nvSpPr>
          <p:cNvPr id="35" name="CuadroTexto 34">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a:solidFill>
                  <a:schemeClr val="bg1"/>
                </a:solidFill>
                <a:latin typeface="Trebuchet MS"/>
                <a:cs typeface="Calibri"/>
              </a:rPr>
              <a:t>1</a:t>
            </a:r>
          </a:p>
        </p:txBody>
      </p:sp>
      <p:grpSp>
        <p:nvGrpSpPr>
          <p:cNvPr id="40" name="Group 7"/>
          <p:cNvGrpSpPr/>
          <p:nvPr/>
        </p:nvGrpSpPr>
        <p:grpSpPr>
          <a:xfrm>
            <a:off x="-20700" y="3117158"/>
            <a:ext cx="10057497" cy="390092"/>
            <a:chOff x="-54769" y="4124325"/>
            <a:chExt cx="9863138" cy="1373981"/>
          </a:xfrm>
          <a:solidFill>
            <a:schemeClr val="bg1">
              <a:lumMod val="95000"/>
            </a:schemeClr>
          </a:solidFill>
        </p:grpSpPr>
        <p:sp>
          <p:nvSpPr>
            <p:cNvPr id="41"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42" name="Group 13"/>
          <p:cNvGrpSpPr/>
          <p:nvPr/>
        </p:nvGrpSpPr>
        <p:grpSpPr>
          <a:xfrm>
            <a:off x="-20699" y="6057900"/>
            <a:ext cx="396000" cy="5221920"/>
            <a:chOff x="0" y="4124325"/>
            <a:chExt cx="195263" cy="1362075"/>
          </a:xfrm>
          <a:solidFill>
            <a:schemeClr val="bg1">
              <a:lumMod val="65000"/>
            </a:schemeClr>
          </a:solidFill>
        </p:grpSpPr>
        <p:sp>
          <p:nvSpPr>
            <p:cNvPr id="43"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Tree>
    <p:extLst>
      <p:ext uri="{BB962C8B-B14F-4D97-AF65-F5344CB8AC3E}">
        <p14:creationId xmlns:p14="http://schemas.microsoft.com/office/powerpoint/2010/main" val="33796320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0" y="0"/>
            <a:ext cx="9970036" cy="11165001"/>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9" name="Group 5">
            <a:extLst>
              <a:ext uri="{FF2B5EF4-FFF2-40B4-BE49-F238E27FC236}">
                <a16:creationId xmlns="" xmlns:a16="http://schemas.microsoft.com/office/drawing/2014/main" id="{4E1C060B-2B3C-773B-E3F8-FE317E4E48CA}"/>
              </a:ext>
            </a:extLst>
          </p:cNvPr>
          <p:cNvGrpSpPr/>
          <p:nvPr/>
        </p:nvGrpSpPr>
        <p:grpSpPr>
          <a:xfrm rot="21600000">
            <a:off x="5705309" y="3660951"/>
            <a:ext cx="3730868" cy="2339857"/>
            <a:chOff x="5437547" y="1219181"/>
            <a:chExt cx="4498181" cy="1892300"/>
          </a:xfrm>
        </p:grpSpPr>
        <p:sp>
          <p:nvSpPr>
            <p:cNvPr id="60"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61" name="Group 8">
            <a:extLst>
              <a:ext uri="{FF2B5EF4-FFF2-40B4-BE49-F238E27FC236}">
                <a16:creationId xmlns="" xmlns:a16="http://schemas.microsoft.com/office/drawing/2014/main" id="{DD9A9C97-B642-5DBA-D8B4-2821AB373C55}"/>
              </a:ext>
            </a:extLst>
          </p:cNvPr>
          <p:cNvGrpSpPr/>
          <p:nvPr/>
        </p:nvGrpSpPr>
        <p:grpSpPr>
          <a:xfrm rot="21600000">
            <a:off x="5705307" y="6095991"/>
            <a:ext cx="3730870" cy="1395160"/>
            <a:chOff x="5437547" y="3207525"/>
            <a:chExt cx="4498181" cy="2082800"/>
          </a:xfrm>
        </p:grpSpPr>
        <p:sp>
          <p:nvSpPr>
            <p:cNvPr id="62" name="Freeform 7">
              <a:extLst>
                <a:ext uri="{FF2B5EF4-FFF2-40B4-BE49-F238E27FC236}">
                  <a16:creationId xmlns="" xmlns:a16="http://schemas.microsoft.com/office/drawing/2014/main" id="{892FEEC3-7D02-0EC9-8521-17A8E29A0E61}"/>
                </a:ext>
              </a:extLst>
            </p:cNvPr>
            <p:cNvSpPr/>
            <p:nvPr/>
          </p:nvSpPr>
          <p:spPr>
            <a:xfrm>
              <a:off x="5437547" y="3207525"/>
              <a:ext cx="4498181" cy="20828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63" name="Group 10">
            <a:extLst>
              <a:ext uri="{FF2B5EF4-FFF2-40B4-BE49-F238E27FC236}">
                <a16:creationId xmlns="" xmlns:a16="http://schemas.microsoft.com/office/drawing/2014/main" id="{CE2F2427-B758-F2E1-6305-6CC7F1356DE5}"/>
              </a:ext>
            </a:extLst>
          </p:cNvPr>
          <p:cNvGrpSpPr/>
          <p:nvPr/>
        </p:nvGrpSpPr>
        <p:grpSpPr>
          <a:xfrm rot="21600000">
            <a:off x="775798" y="3660951"/>
            <a:ext cx="4755175" cy="3830200"/>
            <a:chOff x="-98065" y="1216800"/>
            <a:chExt cx="5461794" cy="4071144"/>
          </a:xfrm>
        </p:grpSpPr>
        <p:sp>
          <p:nvSpPr>
            <p:cNvPr id="64" name="Freeform 9">
              <a:extLst>
                <a:ext uri="{FF2B5EF4-FFF2-40B4-BE49-F238E27FC236}">
                  <a16:creationId xmlns="" xmlns:a16="http://schemas.microsoft.com/office/drawing/2014/main" id="{B8519B04-62B4-DC47-3FDA-9F6B4EAE530A}"/>
                </a:ext>
              </a:extLst>
            </p:cNvPr>
            <p:cNvSpPr/>
            <p:nvPr/>
          </p:nvSpPr>
          <p:spPr>
            <a:xfrm>
              <a:off x="-98065" y="1216800"/>
              <a:ext cx="5461794" cy="407114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10" name="Grupo 9"/>
          <p:cNvGrpSpPr/>
          <p:nvPr/>
        </p:nvGrpSpPr>
        <p:grpSpPr>
          <a:xfrm>
            <a:off x="7647452" y="4675479"/>
            <a:ext cx="1496300" cy="586961"/>
            <a:chOff x="7690566" y="5361298"/>
            <a:chExt cx="1716382" cy="673294"/>
          </a:xfrm>
        </p:grpSpPr>
        <p:grpSp>
          <p:nvGrpSpPr>
            <p:cNvPr id="69" name="Group 20">
              <a:extLst>
                <a:ext uri="{FF2B5EF4-FFF2-40B4-BE49-F238E27FC236}">
                  <a16:creationId xmlns="" xmlns:a16="http://schemas.microsoft.com/office/drawing/2014/main" id="{9D5D5033-FEDB-648A-626D-E1F998D9AE0C}"/>
                </a:ext>
              </a:extLst>
            </p:cNvPr>
            <p:cNvGrpSpPr/>
            <p:nvPr/>
          </p:nvGrpSpPr>
          <p:grpSpPr>
            <a:xfrm>
              <a:off x="7690566" y="5361298"/>
              <a:ext cx="1716382" cy="673294"/>
              <a:chOff x="7408861" y="340215"/>
              <a:chExt cx="1658873" cy="512268"/>
            </a:xfrm>
          </p:grpSpPr>
          <p:sp>
            <p:nvSpPr>
              <p:cNvPr id="70" name="Freeform 19">
                <a:extLst>
                  <a:ext uri="{FF2B5EF4-FFF2-40B4-BE49-F238E27FC236}">
                    <a16:creationId xmlns="" xmlns:a16="http://schemas.microsoft.com/office/drawing/2014/main" id="{9B62FB97-6321-4E50-E25F-6E476FD8E2A1}"/>
                  </a:ext>
                </a:extLst>
              </p:cNvPr>
              <p:cNvSpPr/>
              <p:nvPr/>
            </p:nvSpPr>
            <p:spPr>
              <a:xfrm>
                <a:off x="7408861" y="340215"/>
                <a:ext cx="1658873" cy="51226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AD1DF"/>
              </a:solidFill>
              <a:ln>
                <a:solidFill>
                  <a:schemeClr val="tx1"/>
                </a:solidFill>
              </a:ln>
            </p:spPr>
          </p:sp>
        </p:grpSp>
        <p:sp>
          <p:nvSpPr>
            <p:cNvPr id="73" name="TextBox 25">
              <a:extLst>
                <a:ext uri="{FF2B5EF4-FFF2-40B4-BE49-F238E27FC236}">
                  <a16:creationId xmlns="" xmlns:a16="http://schemas.microsoft.com/office/drawing/2014/main" id="{1E9E1E97-0A09-4F25-BB16-49E7EBD972A7}"/>
                </a:ext>
              </a:extLst>
            </p:cNvPr>
            <p:cNvSpPr txBox="1"/>
            <p:nvPr/>
          </p:nvSpPr>
          <p:spPr>
            <a:xfrm>
              <a:off x="8463808" y="5389598"/>
              <a:ext cx="708875" cy="276225"/>
            </a:xfrm>
            <a:prstGeom prst="rect">
              <a:avLst/>
            </a:prstGeom>
          </p:spPr>
          <p:txBody>
            <a:bodyPr lIns="0" tIns="18831" rIns="0" bIns="0" rtlCol="0" anchor="t"/>
            <a:lstStyle/>
            <a:p>
              <a:pPr>
                <a:lnSpc>
                  <a:spcPts val="1922"/>
                </a:lnSpc>
              </a:pPr>
              <a:r>
                <a:rPr lang="en-US" sz="1395" b="1" dirty="0">
                  <a:solidFill>
                    <a:srgbClr val="000000">
                      <a:alpha val="100000"/>
                    </a:srgbClr>
                  </a:solidFill>
                  <a:latin typeface="Trebuchet MS"/>
                </a:rPr>
                <a:t>8,3%</a:t>
              </a:r>
            </a:p>
          </p:txBody>
        </p:sp>
        <p:sp>
          <p:nvSpPr>
            <p:cNvPr id="74" name="TextBox 27">
              <a:extLst>
                <a:ext uri="{FF2B5EF4-FFF2-40B4-BE49-F238E27FC236}">
                  <a16:creationId xmlns="" xmlns:a16="http://schemas.microsoft.com/office/drawing/2014/main" id="{AA46EEE4-267F-E782-4D52-93CD0E5FA048}"/>
                </a:ext>
              </a:extLst>
            </p:cNvPr>
            <p:cNvSpPr txBox="1"/>
            <p:nvPr/>
          </p:nvSpPr>
          <p:spPr>
            <a:xfrm>
              <a:off x="8227164" y="5717376"/>
              <a:ext cx="1147819" cy="265663"/>
            </a:xfrm>
            <a:prstGeom prst="rect">
              <a:avLst/>
            </a:prstGeom>
          </p:spPr>
          <p:txBody>
            <a:bodyPr lIns="0" tIns="12554" rIns="0" bIns="0" rtlCol="0" anchor="t"/>
            <a:lstStyle/>
            <a:p>
              <a:pPr algn="ctr">
                <a:lnSpc>
                  <a:spcPts val="915"/>
                </a:lnSpc>
              </a:pPr>
              <a:r>
                <a:rPr lang="en-US" sz="1046" b="1" dirty="0" err="1">
                  <a:solidFill>
                    <a:srgbClr val="093E57"/>
                  </a:solidFill>
                  <a:latin typeface="Trebuchet MS"/>
                </a:rPr>
                <a:t>Mismo</a:t>
              </a:r>
              <a:r>
                <a:rPr lang="en-US" sz="1046" b="1" dirty="0">
                  <a:solidFill>
                    <a:srgbClr val="093E57"/>
                  </a:solidFill>
                  <a:latin typeface="Trebuchet MS"/>
                </a:rPr>
                <a:t> </a:t>
              </a:r>
              <a:r>
                <a:rPr lang="en-US" sz="1046" b="1" dirty="0" err="1">
                  <a:solidFill>
                    <a:srgbClr val="093E57"/>
                  </a:solidFill>
                  <a:latin typeface="Trebuchet MS"/>
                </a:rPr>
                <a:t>Mes</a:t>
              </a:r>
              <a:endParaRPr lang="es-ES" sz="1569" dirty="0">
                <a:solidFill>
                  <a:srgbClr val="093E57"/>
                </a:solidFill>
              </a:endParaRPr>
            </a:p>
            <a:p>
              <a:pPr algn="ctr">
                <a:lnSpc>
                  <a:spcPts val="915"/>
                </a:lnSpc>
              </a:pPr>
              <a:r>
                <a:rPr lang="en-US" sz="1046" b="1" dirty="0" err="1">
                  <a:solidFill>
                    <a:srgbClr val="093E57"/>
                  </a:solidFill>
                  <a:latin typeface="Trebuchet MS"/>
                </a:rPr>
                <a:t>Año</a:t>
              </a:r>
              <a:r>
                <a:rPr lang="en-US" sz="1046" b="1" dirty="0">
                  <a:solidFill>
                    <a:srgbClr val="093E57"/>
                  </a:solidFill>
                  <a:latin typeface="Trebuchet MS"/>
                </a:rPr>
                <a:t> Anterior</a:t>
              </a:r>
              <a:endParaRPr lang="en-US" sz="1569" dirty="0">
                <a:solidFill>
                  <a:srgbClr val="093E57"/>
                </a:solidFill>
              </a:endParaRPr>
            </a:p>
          </p:txBody>
        </p:sp>
        <p:pic>
          <p:nvPicPr>
            <p:cNvPr id="78" name="Imagen 77">
              <a:extLst>
                <a:ext uri="{FF2B5EF4-FFF2-40B4-BE49-F238E27FC236}">
                  <a16:creationId xmlns="" xmlns:a16="http://schemas.microsoft.com/office/drawing/2014/main" id="{261E25EE-48AE-D487-9207-5AC907802CDD}"/>
                </a:ext>
              </a:extLst>
            </p:cNvPr>
            <p:cNvPicPr>
              <a:picLocks noChangeAspect="1"/>
            </p:cNvPicPr>
            <p:nvPr/>
          </p:nvPicPr>
          <p:blipFill>
            <a:blip r:embed="rId3"/>
            <a:stretch>
              <a:fillRect/>
            </a:stretch>
          </p:blipFill>
          <p:spPr>
            <a:xfrm>
              <a:off x="7778329" y="5444793"/>
              <a:ext cx="508384" cy="508385"/>
            </a:xfrm>
            <a:prstGeom prst="rect">
              <a:avLst/>
            </a:prstGeom>
          </p:spPr>
        </p:pic>
      </p:grpSp>
      <p:grpSp>
        <p:nvGrpSpPr>
          <p:cNvPr id="5" name="Grupo 4"/>
          <p:cNvGrpSpPr/>
          <p:nvPr/>
        </p:nvGrpSpPr>
        <p:grpSpPr>
          <a:xfrm>
            <a:off x="5915327" y="5280903"/>
            <a:ext cx="1496300" cy="603194"/>
            <a:chOff x="6473022" y="9253097"/>
            <a:chExt cx="1716382" cy="691914"/>
          </a:xfrm>
        </p:grpSpPr>
        <p:grpSp>
          <p:nvGrpSpPr>
            <p:cNvPr id="71" name="Group 20">
              <a:extLst>
                <a:ext uri="{FF2B5EF4-FFF2-40B4-BE49-F238E27FC236}">
                  <a16:creationId xmlns="" xmlns:a16="http://schemas.microsoft.com/office/drawing/2014/main" id="{0BD3A9B8-7602-E2F0-222D-C263554F5690}"/>
                </a:ext>
              </a:extLst>
            </p:cNvPr>
            <p:cNvGrpSpPr/>
            <p:nvPr/>
          </p:nvGrpSpPr>
          <p:grpSpPr>
            <a:xfrm>
              <a:off x="6473022" y="9253097"/>
              <a:ext cx="1716382" cy="673294"/>
              <a:chOff x="7408861" y="340215"/>
              <a:chExt cx="1658873" cy="512268"/>
            </a:xfrm>
          </p:grpSpPr>
          <p:sp>
            <p:nvSpPr>
              <p:cNvPr id="72" name="Freeform 19">
                <a:extLst>
                  <a:ext uri="{FF2B5EF4-FFF2-40B4-BE49-F238E27FC236}">
                    <a16:creationId xmlns="" xmlns:a16="http://schemas.microsoft.com/office/drawing/2014/main" id="{9F7F1B8D-1B45-8649-1329-B3CCD12B3502}"/>
                  </a:ext>
                </a:extLst>
              </p:cNvPr>
              <p:cNvSpPr/>
              <p:nvPr/>
            </p:nvSpPr>
            <p:spPr>
              <a:xfrm>
                <a:off x="7408861" y="340215"/>
                <a:ext cx="1658873" cy="51226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AD1DF"/>
              </a:solidFill>
              <a:ln>
                <a:solidFill>
                  <a:schemeClr val="tx1"/>
                </a:solidFill>
              </a:ln>
            </p:spPr>
          </p:sp>
        </p:grpSp>
        <p:sp>
          <p:nvSpPr>
            <p:cNvPr id="75" name="TextBox 25">
              <a:extLst>
                <a:ext uri="{FF2B5EF4-FFF2-40B4-BE49-F238E27FC236}">
                  <a16:creationId xmlns="" xmlns:a16="http://schemas.microsoft.com/office/drawing/2014/main" id="{97D390CE-5EF1-F818-410C-3F9006502F7D}"/>
                </a:ext>
              </a:extLst>
            </p:cNvPr>
            <p:cNvSpPr txBox="1"/>
            <p:nvPr/>
          </p:nvSpPr>
          <p:spPr>
            <a:xfrm>
              <a:off x="7260451" y="9299723"/>
              <a:ext cx="708875" cy="276225"/>
            </a:xfrm>
            <a:prstGeom prst="rect">
              <a:avLst/>
            </a:prstGeom>
          </p:spPr>
          <p:txBody>
            <a:bodyPr lIns="0" tIns="18831" rIns="0" bIns="0" rtlCol="0" anchor="t"/>
            <a:lstStyle/>
            <a:p>
              <a:pPr>
                <a:lnSpc>
                  <a:spcPts val="1922"/>
                </a:lnSpc>
              </a:pPr>
              <a:r>
                <a:rPr lang="en-US" sz="1395" b="1" dirty="0">
                  <a:solidFill>
                    <a:srgbClr val="000000">
                      <a:alpha val="100000"/>
                    </a:srgbClr>
                  </a:solidFill>
                  <a:latin typeface="Trebuchet MS"/>
                </a:rPr>
                <a:t>7,5%</a:t>
              </a:r>
            </a:p>
          </p:txBody>
        </p:sp>
        <p:sp>
          <p:nvSpPr>
            <p:cNvPr id="76" name="TextBox 27">
              <a:extLst>
                <a:ext uri="{FF2B5EF4-FFF2-40B4-BE49-F238E27FC236}">
                  <a16:creationId xmlns="" xmlns:a16="http://schemas.microsoft.com/office/drawing/2014/main" id="{052482D3-C90D-2EDD-AC60-3342A5236CED}"/>
                </a:ext>
              </a:extLst>
            </p:cNvPr>
            <p:cNvSpPr txBox="1"/>
            <p:nvPr/>
          </p:nvSpPr>
          <p:spPr>
            <a:xfrm>
              <a:off x="6985220" y="9604628"/>
              <a:ext cx="1124816" cy="340383"/>
            </a:xfrm>
            <a:prstGeom prst="rect">
              <a:avLst/>
            </a:prstGeom>
          </p:spPr>
          <p:txBody>
            <a:bodyPr lIns="0" tIns="12554" rIns="0" bIns="0" rtlCol="0" anchor="t"/>
            <a:lstStyle/>
            <a:p>
              <a:pPr algn="ctr">
                <a:lnSpc>
                  <a:spcPts val="915"/>
                </a:lnSpc>
              </a:pPr>
              <a:r>
                <a:rPr lang="en-US" sz="1046" b="1" dirty="0" err="1">
                  <a:solidFill>
                    <a:srgbClr val="093E57"/>
                  </a:solidFill>
                  <a:latin typeface="Trebuchet MS"/>
                </a:rPr>
                <a:t>Año</a:t>
              </a:r>
              <a:r>
                <a:rPr lang="en-US" sz="1046" b="1" dirty="0">
                  <a:solidFill>
                    <a:srgbClr val="093E57"/>
                  </a:solidFill>
                  <a:latin typeface="Trebuchet MS"/>
                </a:rPr>
                <a:t> Corrido</a:t>
              </a:r>
            </a:p>
            <a:p>
              <a:pPr algn="ctr">
                <a:lnSpc>
                  <a:spcPts val="915"/>
                </a:lnSpc>
              </a:pPr>
              <a:r>
                <a:rPr lang="en-US" sz="1046" b="1" dirty="0">
                  <a:solidFill>
                    <a:srgbClr val="093E57"/>
                  </a:solidFill>
                  <a:latin typeface="Trebuchet MS"/>
                </a:rPr>
                <a:t>2024/2023</a:t>
              </a:r>
            </a:p>
          </p:txBody>
        </p:sp>
        <p:pic>
          <p:nvPicPr>
            <p:cNvPr id="79" name="Imagen 78">
              <a:extLst>
                <a:ext uri="{FF2B5EF4-FFF2-40B4-BE49-F238E27FC236}">
                  <a16:creationId xmlns="" xmlns:a16="http://schemas.microsoft.com/office/drawing/2014/main" id="{E4FE7F83-3D26-3E2E-A1B5-94F023BB3CDA}"/>
                </a:ext>
              </a:extLst>
            </p:cNvPr>
            <p:cNvPicPr>
              <a:picLocks noChangeAspect="1"/>
            </p:cNvPicPr>
            <p:nvPr/>
          </p:nvPicPr>
          <p:blipFill>
            <a:blip r:embed="rId3"/>
            <a:stretch>
              <a:fillRect/>
            </a:stretch>
          </p:blipFill>
          <p:spPr>
            <a:xfrm>
              <a:off x="6554166" y="9316278"/>
              <a:ext cx="508384" cy="508385"/>
            </a:xfrm>
            <a:prstGeom prst="rect">
              <a:avLst/>
            </a:prstGeom>
          </p:spPr>
        </p:pic>
      </p:grpSp>
      <p:sp>
        <p:nvSpPr>
          <p:cNvPr id="82" name="Rectángulo 81">
            <a:extLst>
              <a:ext uri="{FF2B5EF4-FFF2-40B4-BE49-F238E27FC236}">
                <a16:creationId xmlns="" xmlns:a16="http://schemas.microsoft.com/office/drawing/2014/main" id="{008F52B4-8D90-2131-0F44-ECD74A6B4C33}"/>
              </a:ext>
            </a:extLst>
          </p:cNvPr>
          <p:cNvSpPr/>
          <p:nvPr/>
        </p:nvSpPr>
        <p:spPr>
          <a:xfrm>
            <a:off x="6207113" y="3615245"/>
            <a:ext cx="2434841" cy="329302"/>
          </a:xfrm>
          <a:prstGeom prst="rect">
            <a:avLst/>
          </a:prstGeom>
          <a:solidFill>
            <a:srgbClr val="093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ea typeface="Calibri"/>
                <a:cs typeface="Calibri"/>
              </a:rPr>
              <a:t>Principales Variaciones</a:t>
            </a:r>
            <a:endParaRPr lang="es-ES" sz="1569" dirty="0"/>
          </a:p>
        </p:txBody>
      </p:sp>
      <p:sp>
        <p:nvSpPr>
          <p:cNvPr id="83" name="Rectángulo: esquinas redondeadas 48">
            <a:extLst>
              <a:ext uri="{FF2B5EF4-FFF2-40B4-BE49-F238E27FC236}">
                <a16:creationId xmlns="" xmlns:a16="http://schemas.microsoft.com/office/drawing/2014/main" id="{00ADCAEF-5C74-50F2-0F2D-F7BD6F482066}"/>
              </a:ext>
            </a:extLst>
          </p:cNvPr>
          <p:cNvSpPr/>
          <p:nvPr/>
        </p:nvSpPr>
        <p:spPr>
          <a:xfrm>
            <a:off x="2329352" y="3610266"/>
            <a:ext cx="1524268" cy="295766"/>
          </a:xfrm>
          <a:prstGeom prst="rect">
            <a:avLst/>
          </a:prstGeom>
          <a:solidFill>
            <a:srgbClr val="093E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latin typeface="Trebuchet MS"/>
                <a:cs typeface="Calibri"/>
              </a:rPr>
              <a:t>Toneladas</a:t>
            </a:r>
            <a:endParaRPr lang="es-ES" sz="1569" dirty="0">
              <a:latin typeface="Trebuchet MS"/>
            </a:endParaRPr>
          </a:p>
        </p:txBody>
      </p:sp>
      <p:sp>
        <p:nvSpPr>
          <p:cNvPr id="87" name="Freeform 7">
            <a:extLst>
              <a:ext uri="{FF2B5EF4-FFF2-40B4-BE49-F238E27FC236}">
                <a16:creationId xmlns="" xmlns:a16="http://schemas.microsoft.com/office/drawing/2014/main" id="{892FEEC3-7D02-0EC9-8521-17A8E29A0E61}"/>
              </a:ext>
            </a:extLst>
          </p:cNvPr>
          <p:cNvSpPr/>
          <p:nvPr/>
        </p:nvSpPr>
        <p:spPr>
          <a:xfrm>
            <a:off x="775799" y="7569234"/>
            <a:ext cx="8660378" cy="22189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nvGrpSpPr>
          <p:cNvPr id="4" name="Grupo 3"/>
          <p:cNvGrpSpPr/>
          <p:nvPr/>
        </p:nvGrpSpPr>
        <p:grpSpPr>
          <a:xfrm>
            <a:off x="1310854" y="4039713"/>
            <a:ext cx="1753618" cy="539244"/>
            <a:chOff x="1683393" y="4039357"/>
            <a:chExt cx="1686427" cy="539244"/>
          </a:xfrm>
        </p:grpSpPr>
        <p:sp>
          <p:nvSpPr>
            <p:cNvPr id="80" name="Rectángulo: esquinas redondeadas 5">
              <a:extLst>
                <a:ext uri="{FF2B5EF4-FFF2-40B4-BE49-F238E27FC236}">
                  <a16:creationId xmlns="" xmlns:a16="http://schemas.microsoft.com/office/drawing/2014/main" id="{38A45D39-DFE1-833D-FA1C-73D84FA71D2F}"/>
                </a:ext>
              </a:extLst>
            </p:cNvPr>
            <p:cNvSpPr/>
            <p:nvPr/>
          </p:nvSpPr>
          <p:spPr>
            <a:xfrm>
              <a:off x="1683393" y="4039357"/>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2093" dirty="0">
                <a:latin typeface="Trebuchet MS"/>
                <a:ea typeface="Calibri"/>
                <a:cs typeface="Calibri"/>
              </a:endParaRPr>
            </a:p>
          </p:txBody>
        </p:sp>
        <p:sp>
          <p:nvSpPr>
            <p:cNvPr id="81" name="TextBox 27">
              <a:extLst>
                <a:ext uri="{FF2B5EF4-FFF2-40B4-BE49-F238E27FC236}">
                  <a16:creationId xmlns="" xmlns:a16="http://schemas.microsoft.com/office/drawing/2014/main" id="{DF68433A-B0BA-4642-A772-E5B0EEAEF636}"/>
                </a:ext>
              </a:extLst>
            </p:cNvPr>
            <p:cNvSpPr txBox="1"/>
            <p:nvPr/>
          </p:nvSpPr>
          <p:spPr>
            <a:xfrm>
              <a:off x="1963765" y="4427652"/>
              <a:ext cx="1116109" cy="108438"/>
            </a:xfrm>
            <a:prstGeom prst="rect">
              <a:avLst/>
            </a:prstGeom>
          </p:spPr>
          <p:txBody>
            <a:bodyPr lIns="0" tIns="12554" rIns="0" bIns="0" rtlCol="0" anchor="t"/>
            <a:lstStyle/>
            <a:p>
              <a:pPr>
                <a:lnSpc>
                  <a:spcPts val="915"/>
                </a:lnSpc>
              </a:pPr>
              <a:r>
                <a:rPr lang="en-US" sz="1221" b="1" dirty="0" err="1">
                  <a:latin typeface="Trebuchet MS"/>
                </a:rPr>
                <a:t>Mes</a:t>
              </a:r>
              <a:r>
                <a:rPr lang="en-US" sz="1046" b="1" dirty="0">
                  <a:latin typeface="Trebuchet MS"/>
                </a:rPr>
                <a:t> </a:t>
              </a:r>
              <a:r>
                <a:rPr lang="en-US" sz="1221" b="1" dirty="0" err="1">
                  <a:latin typeface="Trebuchet MS"/>
                </a:rPr>
                <a:t>Consultado</a:t>
              </a:r>
              <a:endParaRPr lang="en-US" sz="1046" b="1" dirty="0">
                <a:latin typeface="Trebuchet MS"/>
              </a:endParaRPr>
            </a:p>
          </p:txBody>
        </p:sp>
        <p:sp>
          <p:nvSpPr>
            <p:cNvPr id="8" name="CuadroTexto 7"/>
            <p:cNvSpPr txBox="1"/>
            <p:nvPr/>
          </p:nvSpPr>
          <p:spPr>
            <a:xfrm>
              <a:off x="1755843" y="4050110"/>
              <a:ext cx="1531955" cy="414409"/>
            </a:xfrm>
            <a:prstGeom prst="rect">
              <a:avLst/>
            </a:prstGeom>
            <a:noFill/>
            <a:ln>
              <a:noFill/>
            </a:ln>
          </p:spPr>
          <p:txBody>
            <a:bodyPr wrap="square" rtlCol="0">
              <a:spAutoFit/>
            </a:bodyPr>
            <a:lstStyle/>
            <a:p>
              <a:r>
                <a:rPr lang="es-ES" sz="2093" dirty="0">
                  <a:solidFill>
                    <a:schemeClr val="bg1"/>
                  </a:solidFill>
                  <a:latin typeface="Trebuchet MS"/>
                  <a:ea typeface="Calibri"/>
                  <a:cs typeface="Calibri"/>
                </a:rPr>
                <a:t>11.755.722</a:t>
              </a:r>
              <a:endParaRPr lang="es-CO" sz="2093" dirty="0">
                <a:solidFill>
                  <a:schemeClr val="bg1"/>
                </a:solidFill>
              </a:endParaRPr>
            </a:p>
          </p:txBody>
        </p:sp>
      </p:grpSp>
      <p:grpSp>
        <p:nvGrpSpPr>
          <p:cNvPr id="6" name="Grupo 5"/>
          <p:cNvGrpSpPr/>
          <p:nvPr/>
        </p:nvGrpSpPr>
        <p:grpSpPr>
          <a:xfrm>
            <a:off x="3262450" y="4039713"/>
            <a:ext cx="1753618" cy="539244"/>
            <a:chOff x="3478014" y="4039713"/>
            <a:chExt cx="1686427" cy="539244"/>
          </a:xfrm>
        </p:grpSpPr>
        <p:sp>
          <p:nvSpPr>
            <p:cNvPr id="85" name="Rectángulo: esquinas redondeadas 5">
              <a:extLst>
                <a:ext uri="{FF2B5EF4-FFF2-40B4-BE49-F238E27FC236}">
                  <a16:creationId xmlns="" xmlns:a16="http://schemas.microsoft.com/office/drawing/2014/main" id="{38A45D39-DFE1-833D-FA1C-73D84FA71D2F}"/>
                </a:ext>
              </a:extLst>
            </p:cNvPr>
            <p:cNvSpPr/>
            <p:nvPr/>
          </p:nvSpPr>
          <p:spPr>
            <a:xfrm>
              <a:off x="3478014" y="4039713"/>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959" dirty="0">
                <a:latin typeface="Trebuchet MS"/>
                <a:ea typeface="Calibri"/>
                <a:cs typeface="Calibri"/>
              </a:endParaRPr>
            </a:p>
          </p:txBody>
        </p:sp>
        <p:sp>
          <p:nvSpPr>
            <p:cNvPr id="86" name="TextBox 27">
              <a:extLst>
                <a:ext uri="{FF2B5EF4-FFF2-40B4-BE49-F238E27FC236}">
                  <a16:creationId xmlns="" xmlns:a16="http://schemas.microsoft.com/office/drawing/2014/main" id="{D0F7055A-FDF1-D6A8-5CD4-F76362A80611}"/>
                </a:ext>
              </a:extLst>
            </p:cNvPr>
            <p:cNvSpPr txBox="1"/>
            <p:nvPr/>
          </p:nvSpPr>
          <p:spPr>
            <a:xfrm>
              <a:off x="3823336" y="4431978"/>
              <a:ext cx="1000641" cy="116251"/>
            </a:xfrm>
            <a:prstGeom prst="rect">
              <a:avLst/>
            </a:prstGeom>
            <a:solidFill>
              <a:srgbClr val="35A1BB"/>
            </a:solidFill>
          </p:spPr>
          <p:txBody>
            <a:bodyPr lIns="0" tIns="12554" rIns="0" bIns="0" rtlCol="0" anchor="t"/>
            <a:lstStyle/>
            <a:p>
              <a:pPr>
                <a:lnSpc>
                  <a:spcPts val="915"/>
                </a:lnSpc>
              </a:pPr>
              <a:r>
                <a:rPr lang="en-US" sz="1221" b="1" dirty="0" err="1">
                  <a:latin typeface="Trebuchet MS"/>
                </a:rPr>
                <a:t>Año</a:t>
              </a:r>
              <a:r>
                <a:rPr lang="en-US" sz="1221" b="1" dirty="0">
                  <a:latin typeface="Trebuchet MS"/>
                </a:rPr>
                <a:t> Corrido </a:t>
              </a:r>
            </a:p>
          </p:txBody>
        </p:sp>
        <p:sp>
          <p:nvSpPr>
            <p:cNvPr id="88" name="CuadroTexto 87"/>
            <p:cNvSpPr txBox="1"/>
            <p:nvPr/>
          </p:nvSpPr>
          <p:spPr>
            <a:xfrm>
              <a:off x="3558240" y="4050108"/>
              <a:ext cx="1531955" cy="414409"/>
            </a:xfrm>
            <a:prstGeom prst="rect">
              <a:avLst/>
            </a:prstGeom>
            <a:noFill/>
            <a:ln>
              <a:noFill/>
            </a:ln>
          </p:spPr>
          <p:txBody>
            <a:bodyPr wrap="square" rtlCol="0">
              <a:spAutoFit/>
            </a:bodyPr>
            <a:lstStyle/>
            <a:p>
              <a:r>
                <a:rPr lang="es-ES" sz="2093" dirty="0">
                  <a:solidFill>
                    <a:schemeClr val="bg1"/>
                  </a:solidFill>
                  <a:latin typeface="Trebuchet MS"/>
                  <a:ea typeface="Calibri"/>
                  <a:cs typeface="Calibri"/>
                </a:rPr>
                <a:t>23.457.277</a:t>
              </a:r>
              <a:endParaRPr lang="es-CO" sz="2093" dirty="0">
                <a:solidFill>
                  <a:schemeClr val="bg1"/>
                </a:solidFill>
              </a:endParaRPr>
            </a:p>
          </p:txBody>
        </p:sp>
      </p:grpSp>
      <p:grpSp>
        <p:nvGrpSpPr>
          <p:cNvPr id="11" name="Grupo 10"/>
          <p:cNvGrpSpPr/>
          <p:nvPr/>
        </p:nvGrpSpPr>
        <p:grpSpPr>
          <a:xfrm>
            <a:off x="5912042" y="4076729"/>
            <a:ext cx="1503346" cy="586961"/>
            <a:chOff x="5874381" y="4676351"/>
            <a:chExt cx="1724464" cy="673294"/>
          </a:xfrm>
        </p:grpSpPr>
        <p:grpSp>
          <p:nvGrpSpPr>
            <p:cNvPr id="9" name="Grupo 8"/>
            <p:cNvGrpSpPr/>
            <p:nvPr/>
          </p:nvGrpSpPr>
          <p:grpSpPr>
            <a:xfrm>
              <a:off x="5874381" y="4676351"/>
              <a:ext cx="1724464" cy="673294"/>
              <a:chOff x="5874381" y="4676351"/>
              <a:chExt cx="1724464" cy="673294"/>
            </a:xfrm>
          </p:grpSpPr>
          <p:grpSp>
            <p:nvGrpSpPr>
              <p:cNvPr id="90" name="Group 20">
                <a:extLst>
                  <a:ext uri="{FF2B5EF4-FFF2-40B4-BE49-F238E27FC236}">
                    <a16:creationId xmlns="" xmlns:a16="http://schemas.microsoft.com/office/drawing/2014/main" id="{9D5D5033-FEDB-648A-626D-E1F998D9AE0C}"/>
                  </a:ext>
                </a:extLst>
              </p:cNvPr>
              <p:cNvGrpSpPr/>
              <p:nvPr/>
            </p:nvGrpSpPr>
            <p:grpSpPr>
              <a:xfrm>
                <a:off x="5874381" y="4676351"/>
                <a:ext cx="1716382" cy="673294"/>
                <a:chOff x="7408861" y="340215"/>
                <a:chExt cx="1658873" cy="512268"/>
              </a:xfrm>
            </p:grpSpPr>
            <p:sp>
              <p:nvSpPr>
                <p:cNvPr id="94" name="Freeform 19">
                  <a:extLst>
                    <a:ext uri="{FF2B5EF4-FFF2-40B4-BE49-F238E27FC236}">
                      <a16:creationId xmlns="" xmlns:a16="http://schemas.microsoft.com/office/drawing/2014/main" id="{9B62FB97-6321-4E50-E25F-6E476FD8E2A1}"/>
                    </a:ext>
                  </a:extLst>
                </p:cNvPr>
                <p:cNvSpPr/>
                <p:nvPr/>
              </p:nvSpPr>
              <p:spPr>
                <a:xfrm>
                  <a:off x="7408861" y="340215"/>
                  <a:ext cx="1658873" cy="512268"/>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9AD1DF"/>
                </a:solidFill>
                <a:ln>
                  <a:solidFill>
                    <a:schemeClr val="tx1"/>
                  </a:solidFill>
                </a:ln>
              </p:spPr>
            </p:sp>
          </p:grpSp>
          <p:sp>
            <p:nvSpPr>
              <p:cNvPr id="91" name="TextBox 25">
                <a:extLst>
                  <a:ext uri="{FF2B5EF4-FFF2-40B4-BE49-F238E27FC236}">
                    <a16:creationId xmlns="" xmlns:a16="http://schemas.microsoft.com/office/drawing/2014/main" id="{1E9E1E97-0A09-4F25-BB16-49E7EBD972A7}"/>
                  </a:ext>
                </a:extLst>
              </p:cNvPr>
              <p:cNvSpPr txBox="1"/>
              <p:nvPr/>
            </p:nvSpPr>
            <p:spPr>
              <a:xfrm>
                <a:off x="6663916" y="4756689"/>
                <a:ext cx="708875" cy="276225"/>
              </a:xfrm>
              <a:prstGeom prst="rect">
                <a:avLst/>
              </a:prstGeom>
            </p:spPr>
            <p:txBody>
              <a:bodyPr lIns="0" tIns="18831" rIns="0" bIns="0" rtlCol="0" anchor="t"/>
              <a:lstStyle/>
              <a:p>
                <a:pPr>
                  <a:lnSpc>
                    <a:spcPts val="1922"/>
                  </a:lnSpc>
                </a:pPr>
                <a:r>
                  <a:rPr lang="en-US" sz="1395" b="1" dirty="0">
                    <a:solidFill>
                      <a:srgbClr val="000000">
                        <a:alpha val="100000"/>
                      </a:srgbClr>
                    </a:solidFill>
                    <a:latin typeface="Trebuchet MS"/>
                  </a:rPr>
                  <a:t>0,5%</a:t>
                </a:r>
              </a:p>
            </p:txBody>
          </p:sp>
          <p:sp>
            <p:nvSpPr>
              <p:cNvPr id="92" name="TextBox 27">
                <a:extLst>
                  <a:ext uri="{FF2B5EF4-FFF2-40B4-BE49-F238E27FC236}">
                    <a16:creationId xmlns="" xmlns:a16="http://schemas.microsoft.com/office/drawing/2014/main" id="{AA46EEE4-267F-E782-4D52-93CD0E5FA048}"/>
                  </a:ext>
                </a:extLst>
              </p:cNvPr>
              <p:cNvSpPr txBox="1"/>
              <p:nvPr/>
            </p:nvSpPr>
            <p:spPr>
              <a:xfrm>
                <a:off x="6451026" y="5091592"/>
                <a:ext cx="1147819" cy="133350"/>
              </a:xfrm>
              <a:prstGeom prst="rect">
                <a:avLst/>
              </a:prstGeom>
            </p:spPr>
            <p:txBody>
              <a:bodyPr lIns="0" tIns="12554" rIns="0" bIns="0" rtlCol="0" anchor="t"/>
              <a:lstStyle/>
              <a:p>
                <a:pPr algn="ctr">
                  <a:lnSpc>
                    <a:spcPts val="915"/>
                  </a:lnSpc>
                </a:pPr>
                <a:r>
                  <a:rPr lang="en-US" sz="1046" b="1" dirty="0" err="1">
                    <a:solidFill>
                      <a:srgbClr val="093E57"/>
                    </a:solidFill>
                    <a:latin typeface="Trebuchet MS"/>
                  </a:rPr>
                  <a:t>Mes</a:t>
                </a:r>
                <a:r>
                  <a:rPr lang="en-US" sz="1046" b="1" dirty="0">
                    <a:solidFill>
                      <a:srgbClr val="093E57"/>
                    </a:solidFill>
                    <a:latin typeface="Trebuchet MS"/>
                  </a:rPr>
                  <a:t> Anterior</a:t>
                </a:r>
                <a:endParaRPr lang="en-US" sz="1569" dirty="0">
                  <a:solidFill>
                    <a:srgbClr val="093E57"/>
                  </a:solidFill>
                </a:endParaRPr>
              </a:p>
            </p:txBody>
          </p:sp>
        </p:grpSp>
        <p:pic>
          <p:nvPicPr>
            <p:cNvPr id="93" name="Imagen 92">
              <a:extLst>
                <a:ext uri="{FF2B5EF4-FFF2-40B4-BE49-F238E27FC236}">
                  <a16:creationId xmlns="" xmlns:a16="http://schemas.microsoft.com/office/drawing/2014/main" id="{261E25EE-48AE-D487-9207-5AC907802CDD}"/>
                </a:ext>
              </a:extLst>
            </p:cNvPr>
            <p:cNvPicPr>
              <a:picLocks noChangeAspect="1"/>
            </p:cNvPicPr>
            <p:nvPr/>
          </p:nvPicPr>
          <p:blipFill>
            <a:blip r:embed="rId3"/>
            <a:stretch>
              <a:fillRect/>
            </a:stretch>
          </p:blipFill>
          <p:spPr>
            <a:xfrm>
              <a:off x="5962144" y="4759846"/>
              <a:ext cx="508384" cy="508385"/>
            </a:xfrm>
            <a:prstGeom prst="rect">
              <a:avLst/>
            </a:prstGeom>
          </p:spPr>
        </p:pic>
      </p:grpSp>
      <p:pic>
        <p:nvPicPr>
          <p:cNvPr id="2" name="Imagen 1"/>
          <p:cNvPicPr>
            <a:picLocks noChangeAspect="1"/>
          </p:cNvPicPr>
          <p:nvPr/>
        </p:nvPicPr>
        <p:blipFill>
          <a:blip r:embed="rId4"/>
          <a:stretch>
            <a:fillRect/>
          </a:stretch>
        </p:blipFill>
        <p:spPr>
          <a:xfrm>
            <a:off x="1025598" y="4663690"/>
            <a:ext cx="4351388" cy="2709672"/>
          </a:xfrm>
          <a:prstGeom prst="rect">
            <a:avLst/>
          </a:prstGeom>
        </p:spPr>
      </p:pic>
      <p:grpSp>
        <p:nvGrpSpPr>
          <p:cNvPr id="56" name="Group 5"/>
          <p:cNvGrpSpPr/>
          <p:nvPr/>
        </p:nvGrpSpPr>
        <p:grpSpPr>
          <a:xfrm>
            <a:off x="-20699" y="-8748"/>
            <a:ext cx="396000" cy="6095990"/>
            <a:chOff x="0" y="0"/>
            <a:chExt cx="195263" cy="4124325"/>
          </a:xfrm>
        </p:grpSpPr>
        <p:sp>
          <p:nvSpPr>
            <p:cNvPr id="57"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58" name="Group 7"/>
          <p:cNvGrpSpPr/>
          <p:nvPr/>
        </p:nvGrpSpPr>
        <p:grpSpPr>
          <a:xfrm>
            <a:off x="5535" y="9961530"/>
            <a:ext cx="10031263" cy="1318290"/>
            <a:chOff x="-54769" y="4124325"/>
            <a:chExt cx="9863138" cy="1373981"/>
          </a:xfrm>
        </p:grpSpPr>
        <p:sp>
          <p:nvSpPr>
            <p:cNvPr id="65"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66" name="TextBox 9"/>
          <p:cNvSpPr txBox="1"/>
          <p:nvPr/>
        </p:nvSpPr>
        <p:spPr>
          <a:xfrm>
            <a:off x="3264577" y="1533647"/>
            <a:ext cx="5141466" cy="863581"/>
          </a:xfrm>
          <a:prstGeom prst="rect">
            <a:avLst/>
          </a:prstGeom>
        </p:spPr>
        <p:txBody>
          <a:bodyPr lIns="0" tIns="37661" rIns="0" bIns="0" rtlCol="0" anchor="t"/>
          <a:lstStyle/>
          <a:p>
            <a:pPr>
              <a:lnSpc>
                <a:spcPts val="3400"/>
              </a:lnSpc>
            </a:pPr>
            <a:r>
              <a:rPr lang="en-US" sz="3600" b="1" dirty="0" err="1" smtClean="0">
                <a:solidFill>
                  <a:schemeClr val="bg1"/>
                </a:solidFill>
                <a:latin typeface="Trebuchet MS"/>
                <a:ea typeface="Microsoft JhengHei"/>
              </a:rPr>
              <a:t>Toneladas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Movilizadas</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por</a:t>
            </a:r>
            <a:r>
              <a:rPr lang="en-US" sz="3600" b="1" dirty="0" smtClean="0">
                <a:solidFill>
                  <a:schemeClr val="bg1"/>
                </a:solidFill>
                <a:latin typeface="Trebuchet MS"/>
                <a:ea typeface="Microsoft JhengHei"/>
              </a:rPr>
              <a:t> </a:t>
            </a:r>
            <a:r>
              <a:rPr lang="en-US" sz="3600" b="1" dirty="0" err="1" smtClean="0">
                <a:solidFill>
                  <a:schemeClr val="bg1"/>
                </a:solidFill>
                <a:latin typeface="Trebuchet MS"/>
                <a:ea typeface="Microsoft JhengHei"/>
              </a:rPr>
              <a:t>Carretera</a:t>
            </a:r>
            <a:endParaRPr lang="en-US" sz="3600" b="1" dirty="0">
              <a:solidFill>
                <a:schemeClr val="bg1"/>
              </a:solidFill>
              <a:latin typeface="Trebuchet MS"/>
              <a:ea typeface="Microsoft JhengHei"/>
              <a:cs typeface="Lato"/>
            </a:endParaRPr>
          </a:p>
        </p:txBody>
      </p:sp>
      <p:grpSp>
        <p:nvGrpSpPr>
          <p:cNvPr id="77" name="Group 16"/>
          <p:cNvGrpSpPr/>
          <p:nvPr/>
        </p:nvGrpSpPr>
        <p:grpSpPr>
          <a:xfrm>
            <a:off x="998783" y="946972"/>
            <a:ext cx="2130856" cy="1970423"/>
            <a:chOff x="8720482" y="385368"/>
            <a:chExt cx="557963" cy="557963"/>
          </a:xfrm>
        </p:grpSpPr>
        <p:sp>
          <p:nvSpPr>
            <p:cNvPr id="84"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89" name="Imagen 88"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5"/>
          <a:srcRect t="23188" r="508" b="28261"/>
          <a:stretch/>
        </p:blipFill>
        <p:spPr>
          <a:xfrm>
            <a:off x="998783" y="45931"/>
            <a:ext cx="2525687" cy="802891"/>
          </a:xfrm>
          <a:prstGeom prst="rect">
            <a:avLst/>
          </a:prstGeom>
        </p:spPr>
      </p:pic>
      <p:sp>
        <p:nvSpPr>
          <p:cNvPr id="95" name="CuadroTexto 94">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a:solidFill>
                  <a:schemeClr val="bg1"/>
                </a:solidFill>
                <a:latin typeface="Trebuchet MS"/>
                <a:cs typeface="Calibri"/>
              </a:rPr>
              <a:t>2</a:t>
            </a:r>
          </a:p>
        </p:txBody>
      </p:sp>
      <p:sp>
        <p:nvSpPr>
          <p:cNvPr id="96"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2</a:t>
            </a:r>
            <a:endParaRPr lang="en-US" sz="3138" b="1" spc="99" dirty="0">
              <a:solidFill>
                <a:srgbClr val="FFFFFF">
                  <a:alpha val="100000"/>
                </a:srgbClr>
              </a:solidFill>
              <a:latin typeface="Trebuchet MS"/>
            </a:endParaRPr>
          </a:p>
        </p:txBody>
      </p:sp>
      <p:grpSp>
        <p:nvGrpSpPr>
          <p:cNvPr id="97" name="Group 7"/>
          <p:cNvGrpSpPr/>
          <p:nvPr/>
        </p:nvGrpSpPr>
        <p:grpSpPr>
          <a:xfrm>
            <a:off x="-20700" y="3117158"/>
            <a:ext cx="10057497" cy="390092"/>
            <a:chOff x="-54769" y="4124325"/>
            <a:chExt cx="9863138" cy="1373981"/>
          </a:xfrm>
          <a:solidFill>
            <a:schemeClr val="bg1">
              <a:lumMod val="95000"/>
            </a:schemeClr>
          </a:solidFill>
        </p:grpSpPr>
        <p:sp>
          <p:nvSpPr>
            <p:cNvPr id="9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99" name="Imagen 98"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6"/>
          <a:stretch>
            <a:fillRect/>
          </a:stretch>
        </p:blipFill>
        <p:spPr>
          <a:xfrm>
            <a:off x="1512514" y="10172638"/>
            <a:ext cx="7726686" cy="901763"/>
          </a:xfrm>
          <a:prstGeom prst="rect">
            <a:avLst/>
          </a:prstGeom>
        </p:spPr>
      </p:pic>
      <p:grpSp>
        <p:nvGrpSpPr>
          <p:cNvPr id="100" name="Group 13"/>
          <p:cNvGrpSpPr/>
          <p:nvPr/>
        </p:nvGrpSpPr>
        <p:grpSpPr>
          <a:xfrm>
            <a:off x="-20699" y="6054316"/>
            <a:ext cx="396000" cy="5225504"/>
            <a:chOff x="0" y="4124325"/>
            <a:chExt cx="195263" cy="1362075"/>
          </a:xfrm>
          <a:solidFill>
            <a:schemeClr val="bg1">
              <a:lumMod val="65000"/>
            </a:schemeClr>
          </a:solidFill>
        </p:grpSpPr>
        <p:sp>
          <p:nvSpPr>
            <p:cNvPr id="101"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
        <p:nvSpPr>
          <p:cNvPr id="54" name="CuadroTexto 53"/>
          <p:cNvSpPr txBox="1"/>
          <p:nvPr/>
        </p:nvSpPr>
        <p:spPr>
          <a:xfrm>
            <a:off x="998783" y="7683764"/>
            <a:ext cx="8240416" cy="1569660"/>
          </a:xfrm>
          <a:prstGeom prst="rect">
            <a:avLst/>
          </a:prstGeom>
          <a:noFill/>
          <a:ln>
            <a:noFill/>
          </a:ln>
        </p:spPr>
        <p:txBody>
          <a:bodyPr wrap="square" rtlCol="0">
            <a:spAutoFit/>
          </a:bodyPr>
          <a:lstStyle/>
          <a:p>
            <a:pPr algn="just"/>
            <a:r>
              <a:rPr lang="es-CO" sz="1200" dirty="0" smtClean="0">
                <a:latin typeface="Trebuchet MS" panose="020B0603020202020204" pitchFamily="34" charset="0"/>
              </a:rPr>
              <a:t>Para </a:t>
            </a:r>
            <a:r>
              <a:rPr lang="es-CO" sz="1200" dirty="0">
                <a:latin typeface="Trebuchet MS" panose="020B0603020202020204" pitchFamily="34" charset="0"/>
              </a:rPr>
              <a:t>febrero, se observó un aumento en las toneladas transportadas, con un total de 11.755.722 toneladas y un incremento del 0,5% en comparación con enero del mismo año. En el transcurso del año 2024, se registró un crecimiento del 7,5% en comparación con el mismo periodo del año anterior. Este aumento se atribuye principalmente a productos como el maíz, diversos productos y cementos</a:t>
            </a:r>
            <a:r>
              <a:rPr lang="es-CO" sz="1200" dirty="0" smtClean="0">
                <a:latin typeface="Trebuchet MS" panose="020B0603020202020204" pitchFamily="34" charset="0"/>
              </a:rPr>
              <a:t>.</a:t>
            </a:r>
          </a:p>
          <a:p>
            <a:pPr algn="just"/>
            <a:r>
              <a:rPr lang="es-CO" sz="1200" dirty="0">
                <a:latin typeface="Trebuchet MS" panose="020B0603020202020204" pitchFamily="34" charset="0"/>
              </a:rPr>
              <a:t>A pesar de los aumentos en las toneladas transportadas, es importante destacar que el entorno ha sido desafiante. En enero, se produjo una disminución notable en las toneladas de carbón transportadas, con una caída del 3,5%. Esta disminución puede atribuirse a problemas de seguridad, así como a la falta de inventario entre los proveedores y la ausencia de pedidos para exportación.</a:t>
            </a:r>
          </a:p>
        </p:txBody>
      </p:sp>
      <p:sp>
        <p:nvSpPr>
          <p:cNvPr id="3" name="Rectángulo 2"/>
          <p:cNvSpPr/>
          <p:nvPr/>
        </p:nvSpPr>
        <p:spPr>
          <a:xfrm>
            <a:off x="5791741" y="6282802"/>
            <a:ext cx="3447458" cy="1015663"/>
          </a:xfrm>
          <a:prstGeom prst="rect">
            <a:avLst/>
          </a:prstGeom>
        </p:spPr>
        <p:txBody>
          <a:bodyPr wrap="square">
            <a:spAutoFit/>
          </a:bodyPr>
          <a:lstStyle/>
          <a:p>
            <a:pPr algn="just"/>
            <a:r>
              <a:rPr lang="es-CO" sz="1200" dirty="0">
                <a:latin typeface="Trebuchet MS" panose="020B0603020202020204" pitchFamily="34" charset="0"/>
              </a:rPr>
              <a:t>En el mes de enero se movilizaron 11.701.555 Toneladas por las vías del país, marcando un incremento del 1,6% en comparación con diciembre de 2023 y un aumento del 6,7% en relación con enero de 2023. </a:t>
            </a:r>
          </a:p>
        </p:txBody>
      </p:sp>
      <p:sp>
        <p:nvSpPr>
          <p:cNvPr id="67" name="Rectángulo 66"/>
          <p:cNvSpPr/>
          <p:nvPr/>
        </p:nvSpPr>
        <p:spPr>
          <a:xfrm>
            <a:off x="1025598" y="9224730"/>
            <a:ext cx="8213601" cy="461665"/>
          </a:xfrm>
          <a:prstGeom prst="rect">
            <a:avLst/>
          </a:prstGeom>
        </p:spPr>
        <p:txBody>
          <a:bodyPr wrap="square">
            <a:spAutoFit/>
          </a:bodyPr>
          <a:lstStyle/>
          <a:p>
            <a:pPr algn="just"/>
            <a:r>
              <a:rPr lang="es-CO" sz="1200" dirty="0" smtClean="0">
                <a:latin typeface="Trebuchet MS" panose="020B0603020202020204" pitchFamily="34" charset="0"/>
              </a:rPr>
              <a:t>Durante los dos primeros meses del año un total de 4.261 empresas de transporte reportaron información en el RNDC, presentando un incremento del 6,4% respecto al mismo periodo del 2023. </a:t>
            </a:r>
            <a:endParaRPr lang="es-CO" sz="1200" dirty="0">
              <a:latin typeface="Trebuchet MS" panose="020B0603020202020204" pitchFamily="34" charset="0"/>
            </a:endParaRPr>
          </a:p>
        </p:txBody>
      </p:sp>
    </p:spTree>
    <p:extLst>
      <p:ext uri="{BB962C8B-B14F-4D97-AF65-F5344CB8AC3E}">
        <p14:creationId xmlns:p14="http://schemas.microsoft.com/office/powerpoint/2010/main" val="40159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1" y="-8748"/>
            <a:ext cx="9972675" cy="11173750"/>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95" name="Grupo 94"/>
          <p:cNvGrpSpPr/>
          <p:nvPr/>
        </p:nvGrpSpPr>
        <p:grpSpPr>
          <a:xfrm>
            <a:off x="503130" y="3708958"/>
            <a:ext cx="4475527" cy="1443613"/>
            <a:chOff x="322193" y="1037705"/>
            <a:chExt cx="4220528" cy="1453777"/>
          </a:xfrm>
        </p:grpSpPr>
        <p:grpSp>
          <p:nvGrpSpPr>
            <p:cNvPr id="96" name="Group 13">
              <a:extLst>
                <a:ext uri="{FF2B5EF4-FFF2-40B4-BE49-F238E27FC236}">
                  <a16:creationId xmlns="" xmlns:a16="http://schemas.microsoft.com/office/drawing/2014/main" id="{8EFEB1B2-61B6-AFB2-0BC8-A14BC173EB2A}"/>
                </a:ext>
              </a:extLst>
            </p:cNvPr>
            <p:cNvGrpSpPr/>
            <p:nvPr/>
          </p:nvGrpSpPr>
          <p:grpSpPr>
            <a:xfrm>
              <a:off x="322193" y="1262948"/>
              <a:ext cx="4220528" cy="1213276"/>
              <a:chOff x="5437547" y="1219181"/>
              <a:chExt cx="4593431" cy="1892300"/>
            </a:xfrm>
          </p:grpSpPr>
          <p:sp>
            <p:nvSpPr>
              <p:cNvPr id="102" name="Freeform 12">
                <a:extLst>
                  <a:ext uri="{FF2B5EF4-FFF2-40B4-BE49-F238E27FC236}">
                    <a16:creationId xmlns="" xmlns:a16="http://schemas.microsoft.com/office/drawing/2014/main" id="{54B607A2-4DCF-5044-B965-DA956523BD2B}"/>
                  </a:ext>
                </a:extLst>
              </p:cNvPr>
              <p:cNvSpPr/>
              <p:nvPr/>
            </p:nvSpPr>
            <p:spPr>
              <a:xfrm>
                <a:off x="5437547" y="1219181"/>
                <a:ext cx="459343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sp>
        </p:grpSp>
        <p:sp>
          <p:nvSpPr>
            <p:cNvPr id="97" name="CuadroTexto 96">
              <a:extLst>
                <a:ext uri="{FF2B5EF4-FFF2-40B4-BE49-F238E27FC236}">
                  <a16:creationId xmlns="" xmlns:a16="http://schemas.microsoft.com/office/drawing/2014/main" id="{4024A292-575E-3209-6F99-954CC2F333E7}"/>
                </a:ext>
              </a:extLst>
            </p:cNvPr>
            <p:cNvSpPr txBox="1"/>
            <p:nvPr/>
          </p:nvSpPr>
          <p:spPr>
            <a:xfrm>
              <a:off x="2769301" y="1496058"/>
              <a:ext cx="1336904" cy="567351"/>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009DC0"/>
                  </a:solidFill>
                  <a:latin typeface="Trebuchet MS"/>
                  <a:ea typeface="Calibri"/>
                  <a:cs typeface="Calibri"/>
                </a:rPr>
                <a:t>-2,7%</a:t>
              </a:r>
              <a:endParaRPr lang="es-ES" sz="3138" b="1" dirty="0">
                <a:solidFill>
                  <a:srgbClr val="009DC0"/>
                </a:solidFill>
                <a:latin typeface="Trebuchet MS"/>
              </a:endParaRPr>
            </a:p>
          </p:txBody>
        </p:sp>
        <p:sp>
          <p:nvSpPr>
            <p:cNvPr id="98" name="CuadroTexto 97">
              <a:extLst>
                <a:ext uri="{FF2B5EF4-FFF2-40B4-BE49-F238E27FC236}">
                  <a16:creationId xmlns="" xmlns:a16="http://schemas.microsoft.com/office/drawing/2014/main" id="{6E4DAD52-C81C-3CBB-0AC0-479E1A808755}"/>
                </a:ext>
              </a:extLst>
            </p:cNvPr>
            <p:cNvSpPr txBox="1"/>
            <p:nvPr/>
          </p:nvSpPr>
          <p:spPr>
            <a:xfrm>
              <a:off x="1062503" y="1496058"/>
              <a:ext cx="1336904" cy="567351"/>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B37001"/>
                  </a:solidFill>
                  <a:latin typeface="Trebuchet MS"/>
                  <a:ea typeface="Calibri"/>
                  <a:cs typeface="Calibri"/>
                </a:rPr>
                <a:t>-8,7%</a:t>
              </a:r>
              <a:endParaRPr lang="es-ES" sz="3138" b="1" dirty="0">
                <a:solidFill>
                  <a:srgbClr val="B37001"/>
                </a:solidFill>
                <a:latin typeface="Trebuchet MS"/>
              </a:endParaRPr>
            </a:p>
          </p:txBody>
        </p:sp>
        <p:sp>
          <p:nvSpPr>
            <p:cNvPr id="99" name="CuadroTexto 98">
              <a:extLst>
                <a:ext uri="{FF2B5EF4-FFF2-40B4-BE49-F238E27FC236}">
                  <a16:creationId xmlns="" xmlns:a16="http://schemas.microsoft.com/office/drawing/2014/main" id="{7838102B-170A-BD18-86BE-3909E5C2D9F6}"/>
                </a:ext>
              </a:extLst>
            </p:cNvPr>
            <p:cNvSpPr txBox="1"/>
            <p:nvPr/>
          </p:nvSpPr>
          <p:spPr>
            <a:xfrm>
              <a:off x="1145917" y="2122154"/>
              <a:ext cx="1286552" cy="36932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a:ea typeface="Calibri"/>
                  <a:cs typeface="Calibri"/>
                </a:rPr>
                <a:t>AMVA-CTG</a:t>
              </a:r>
            </a:p>
          </p:txBody>
        </p:sp>
        <p:sp>
          <p:nvSpPr>
            <p:cNvPr id="100" name="CuadroTexto 99">
              <a:extLst>
                <a:ext uri="{FF2B5EF4-FFF2-40B4-BE49-F238E27FC236}">
                  <a16:creationId xmlns="" xmlns:a16="http://schemas.microsoft.com/office/drawing/2014/main" id="{8A95CEFB-A780-5890-5FFE-898C893CF09E}"/>
                </a:ext>
              </a:extLst>
            </p:cNvPr>
            <p:cNvSpPr txBox="1"/>
            <p:nvPr/>
          </p:nvSpPr>
          <p:spPr>
            <a:xfrm>
              <a:off x="2770397" y="2091419"/>
              <a:ext cx="1446973" cy="36932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a:ea typeface="Calibri"/>
                  <a:cs typeface="Calibri"/>
                </a:rPr>
                <a:t>CTG-AMVA</a:t>
              </a:r>
            </a:p>
          </p:txBody>
        </p:sp>
        <p:sp>
          <p:nvSpPr>
            <p:cNvPr id="101" name="CuadroTexto 100">
              <a:extLst>
                <a:ext uri="{FF2B5EF4-FFF2-40B4-BE49-F238E27FC236}">
                  <a16:creationId xmlns="" xmlns:a16="http://schemas.microsoft.com/office/drawing/2014/main" id="{4C6C3D87-B98C-E00B-0BC8-B794EAB71DDA}"/>
                </a:ext>
              </a:extLst>
            </p:cNvPr>
            <p:cNvSpPr txBox="1"/>
            <p:nvPr/>
          </p:nvSpPr>
          <p:spPr>
            <a:xfrm>
              <a:off x="1473573" y="1037705"/>
              <a:ext cx="2032061" cy="461781"/>
            </a:xfrm>
            <a:prstGeom prst="rect">
              <a:avLst/>
            </a:prstGeom>
            <a:solidFill>
              <a:srgbClr val="009DC0"/>
            </a:solid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2093" b="1" dirty="0">
                  <a:solidFill>
                    <a:schemeClr val="bg1"/>
                  </a:solidFill>
                  <a:latin typeface="Trebuchet MS"/>
                  <a:ea typeface="Calibri"/>
                  <a:cs typeface="Calibri"/>
                </a:rPr>
                <a:t>Variaciones</a:t>
              </a:r>
              <a:r>
                <a:rPr lang="es-ES" sz="1569" b="1" dirty="0">
                  <a:solidFill>
                    <a:schemeClr val="bg1"/>
                  </a:solidFill>
                  <a:ea typeface="Calibri"/>
                  <a:cs typeface="Calibri"/>
                </a:rPr>
                <a:t> </a:t>
              </a:r>
            </a:p>
          </p:txBody>
        </p:sp>
      </p:grpSp>
      <p:grpSp>
        <p:nvGrpSpPr>
          <p:cNvPr id="108" name="Grupo 107"/>
          <p:cNvGrpSpPr/>
          <p:nvPr/>
        </p:nvGrpSpPr>
        <p:grpSpPr>
          <a:xfrm>
            <a:off x="5161600" y="3708958"/>
            <a:ext cx="4472579" cy="1428461"/>
            <a:chOff x="322193" y="1037705"/>
            <a:chExt cx="4220528" cy="1453777"/>
          </a:xfrm>
        </p:grpSpPr>
        <p:grpSp>
          <p:nvGrpSpPr>
            <p:cNvPr id="109" name="Group 13">
              <a:extLst>
                <a:ext uri="{FF2B5EF4-FFF2-40B4-BE49-F238E27FC236}">
                  <a16:creationId xmlns="" xmlns:a16="http://schemas.microsoft.com/office/drawing/2014/main" id="{8EFEB1B2-61B6-AFB2-0BC8-A14BC173EB2A}"/>
                </a:ext>
              </a:extLst>
            </p:cNvPr>
            <p:cNvGrpSpPr/>
            <p:nvPr/>
          </p:nvGrpSpPr>
          <p:grpSpPr>
            <a:xfrm>
              <a:off x="322193" y="1262948"/>
              <a:ext cx="4220528" cy="1213276"/>
              <a:chOff x="5437547" y="1219181"/>
              <a:chExt cx="4593431" cy="1892300"/>
            </a:xfrm>
          </p:grpSpPr>
          <p:sp>
            <p:nvSpPr>
              <p:cNvPr id="115" name="Freeform 12">
                <a:extLst>
                  <a:ext uri="{FF2B5EF4-FFF2-40B4-BE49-F238E27FC236}">
                    <a16:creationId xmlns="" xmlns:a16="http://schemas.microsoft.com/office/drawing/2014/main" id="{54B607A2-4DCF-5044-B965-DA956523BD2B}"/>
                  </a:ext>
                </a:extLst>
              </p:cNvPr>
              <p:cNvSpPr/>
              <p:nvPr/>
            </p:nvSpPr>
            <p:spPr>
              <a:xfrm>
                <a:off x="5437547" y="1219181"/>
                <a:ext cx="459343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sp>
        </p:grpSp>
        <p:sp>
          <p:nvSpPr>
            <p:cNvPr id="110" name="CuadroTexto 109">
              <a:extLst>
                <a:ext uri="{FF2B5EF4-FFF2-40B4-BE49-F238E27FC236}">
                  <a16:creationId xmlns="" xmlns:a16="http://schemas.microsoft.com/office/drawing/2014/main" id="{4024A292-575E-3209-6F99-954CC2F333E7}"/>
                </a:ext>
              </a:extLst>
            </p:cNvPr>
            <p:cNvSpPr txBox="1"/>
            <p:nvPr/>
          </p:nvSpPr>
          <p:spPr>
            <a:xfrm>
              <a:off x="2769301" y="1496058"/>
              <a:ext cx="1457497" cy="57336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009DC0"/>
                  </a:solidFill>
                  <a:latin typeface="Trebuchet MS"/>
                  <a:ea typeface="Calibri"/>
                  <a:cs typeface="Calibri"/>
                </a:rPr>
                <a:t>1,6%</a:t>
              </a:r>
              <a:endParaRPr lang="es-ES" sz="3138" b="1" dirty="0">
                <a:solidFill>
                  <a:srgbClr val="009DC0"/>
                </a:solidFill>
                <a:latin typeface="Trebuchet MS"/>
              </a:endParaRPr>
            </a:p>
          </p:txBody>
        </p:sp>
        <p:sp>
          <p:nvSpPr>
            <p:cNvPr id="111" name="CuadroTexto 110">
              <a:extLst>
                <a:ext uri="{FF2B5EF4-FFF2-40B4-BE49-F238E27FC236}">
                  <a16:creationId xmlns="" xmlns:a16="http://schemas.microsoft.com/office/drawing/2014/main" id="{6E4DAD52-C81C-3CBB-0AC0-479E1A808755}"/>
                </a:ext>
              </a:extLst>
            </p:cNvPr>
            <p:cNvSpPr txBox="1"/>
            <p:nvPr/>
          </p:nvSpPr>
          <p:spPr>
            <a:xfrm>
              <a:off x="996489" y="1521990"/>
              <a:ext cx="1447460" cy="57336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DF650B"/>
                  </a:solidFill>
                  <a:latin typeface="Trebuchet MS"/>
                  <a:ea typeface="Calibri"/>
                  <a:cs typeface="Calibri"/>
                </a:rPr>
                <a:t>26,2%</a:t>
              </a:r>
              <a:endParaRPr lang="es-ES" sz="3138" b="1" dirty="0">
                <a:solidFill>
                  <a:srgbClr val="DF650B"/>
                </a:solidFill>
                <a:latin typeface="Trebuchet MS"/>
              </a:endParaRPr>
            </a:p>
          </p:txBody>
        </p:sp>
        <p:sp>
          <p:nvSpPr>
            <p:cNvPr id="112" name="CuadroTexto 111">
              <a:extLst>
                <a:ext uri="{FF2B5EF4-FFF2-40B4-BE49-F238E27FC236}">
                  <a16:creationId xmlns="" xmlns:a16="http://schemas.microsoft.com/office/drawing/2014/main" id="{7838102B-170A-BD18-86BE-3909E5C2D9F6}"/>
                </a:ext>
              </a:extLst>
            </p:cNvPr>
            <p:cNvSpPr txBox="1"/>
            <p:nvPr/>
          </p:nvSpPr>
          <p:spPr>
            <a:xfrm>
              <a:off x="1145917" y="2122154"/>
              <a:ext cx="1286552" cy="36932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a:ea typeface="Calibri"/>
                  <a:cs typeface="Calibri"/>
                </a:rPr>
                <a:t>AMVA-BVA</a:t>
              </a:r>
            </a:p>
          </p:txBody>
        </p:sp>
        <p:sp>
          <p:nvSpPr>
            <p:cNvPr id="113" name="CuadroTexto 112">
              <a:extLst>
                <a:ext uri="{FF2B5EF4-FFF2-40B4-BE49-F238E27FC236}">
                  <a16:creationId xmlns="" xmlns:a16="http://schemas.microsoft.com/office/drawing/2014/main" id="{8A95CEFB-A780-5890-5FFE-898C893CF09E}"/>
                </a:ext>
              </a:extLst>
            </p:cNvPr>
            <p:cNvSpPr txBox="1"/>
            <p:nvPr/>
          </p:nvSpPr>
          <p:spPr>
            <a:xfrm>
              <a:off x="2770397" y="2091419"/>
              <a:ext cx="1446972" cy="36932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a:ea typeface="Calibri"/>
                  <a:cs typeface="Calibri"/>
                </a:rPr>
                <a:t>BVA-AMVA</a:t>
              </a:r>
            </a:p>
          </p:txBody>
        </p:sp>
        <p:sp>
          <p:nvSpPr>
            <p:cNvPr id="114" name="CuadroTexto 113">
              <a:extLst>
                <a:ext uri="{FF2B5EF4-FFF2-40B4-BE49-F238E27FC236}">
                  <a16:creationId xmlns="" xmlns:a16="http://schemas.microsoft.com/office/drawing/2014/main" id="{4C6C3D87-B98C-E00B-0BC8-B794EAB71DDA}"/>
                </a:ext>
              </a:extLst>
            </p:cNvPr>
            <p:cNvSpPr txBox="1"/>
            <p:nvPr/>
          </p:nvSpPr>
          <p:spPr>
            <a:xfrm>
              <a:off x="1473573" y="1037705"/>
              <a:ext cx="2032061" cy="461781"/>
            </a:xfrm>
            <a:prstGeom prst="rect">
              <a:avLst/>
            </a:prstGeom>
            <a:solidFill>
              <a:srgbClr val="009DC0"/>
            </a:solid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2093" b="1" dirty="0">
                  <a:solidFill>
                    <a:schemeClr val="bg1"/>
                  </a:solidFill>
                  <a:latin typeface="Trebuchet MS"/>
                  <a:ea typeface="Calibri"/>
                  <a:cs typeface="Calibri"/>
                </a:rPr>
                <a:t>Variaciones</a:t>
              </a:r>
              <a:r>
                <a:rPr lang="es-ES" sz="1569" b="1" dirty="0">
                  <a:solidFill>
                    <a:schemeClr val="bg1"/>
                  </a:solidFill>
                  <a:ea typeface="Calibri"/>
                  <a:cs typeface="Calibri"/>
                </a:rPr>
                <a:t> </a:t>
              </a:r>
            </a:p>
          </p:txBody>
        </p:sp>
      </p:grpSp>
      <p:sp>
        <p:nvSpPr>
          <p:cNvPr id="39" name="CuadroTexto 38">
            <a:extLst>
              <a:ext uri="{FF2B5EF4-FFF2-40B4-BE49-F238E27FC236}">
                <a16:creationId xmlns:a16="http://schemas.microsoft.com/office/drawing/2014/main" xmlns="" id="{A104B797-0B39-D679-6409-6E48E4C3B2F9}"/>
              </a:ext>
            </a:extLst>
          </p:cNvPr>
          <p:cNvSpPr txBox="1"/>
          <p:nvPr/>
        </p:nvSpPr>
        <p:spPr>
          <a:xfrm>
            <a:off x="1043479" y="1189671"/>
            <a:ext cx="7536597" cy="1188490"/>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r>
              <a:rPr lang="es-ES" sz="3600" dirty="0">
                <a:solidFill>
                  <a:schemeClr val="bg1"/>
                </a:solidFill>
                <a:latin typeface="Trebuchet MS"/>
              </a:rPr>
              <a:t>02 </a:t>
            </a:r>
            <a:r>
              <a:rPr lang="es-419" sz="3600" b="1" dirty="0">
                <a:solidFill>
                  <a:schemeClr val="bg1"/>
                </a:solidFill>
                <a:latin typeface="Trebuchet MS"/>
              </a:rPr>
              <a:t>Toneladas </a:t>
            </a:r>
            <a:r>
              <a:rPr lang="es-419" sz="3600" b="1" dirty="0" smtClean="0">
                <a:solidFill>
                  <a:schemeClr val="bg1"/>
                </a:solidFill>
                <a:latin typeface="Trebuchet MS"/>
              </a:rPr>
              <a:t>Movilizadas Año Corrido </a:t>
            </a:r>
            <a:r>
              <a:rPr lang="es-419" sz="3600" b="1" dirty="0">
                <a:solidFill>
                  <a:schemeClr val="bg1"/>
                </a:solidFill>
                <a:latin typeface="Trebuchet MS"/>
              </a:rPr>
              <a:t>por </a:t>
            </a:r>
            <a:r>
              <a:rPr lang="es-419" sz="3600" b="1" dirty="0" smtClean="0">
                <a:solidFill>
                  <a:schemeClr val="bg1"/>
                </a:solidFill>
                <a:latin typeface="Trebuchet MS"/>
              </a:rPr>
              <a:t>Nodos Logísticos</a:t>
            </a:r>
            <a:endParaRPr lang="es-ES" sz="3600" b="1" dirty="0">
              <a:solidFill>
                <a:schemeClr val="bg1"/>
              </a:solidFill>
              <a:latin typeface="Trebuchet MS"/>
            </a:endParaRPr>
          </a:p>
        </p:txBody>
      </p:sp>
      <p:grpSp>
        <p:nvGrpSpPr>
          <p:cNvPr id="38" name="Group 5"/>
          <p:cNvGrpSpPr/>
          <p:nvPr/>
        </p:nvGrpSpPr>
        <p:grpSpPr>
          <a:xfrm>
            <a:off x="-20699" y="-8748"/>
            <a:ext cx="396000" cy="6095990"/>
            <a:chOff x="0" y="0"/>
            <a:chExt cx="195263" cy="4124325"/>
          </a:xfrm>
        </p:grpSpPr>
        <p:sp>
          <p:nvSpPr>
            <p:cNvPr id="40"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41" name="Group 7"/>
          <p:cNvGrpSpPr/>
          <p:nvPr/>
        </p:nvGrpSpPr>
        <p:grpSpPr>
          <a:xfrm>
            <a:off x="5535" y="9961530"/>
            <a:ext cx="10031263" cy="1318290"/>
            <a:chOff x="-54769" y="4124325"/>
            <a:chExt cx="9863138" cy="1373981"/>
          </a:xfrm>
        </p:grpSpPr>
        <p:sp>
          <p:nvSpPr>
            <p:cNvPr id="4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46" name="Imagen 45"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47"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3</a:t>
            </a:r>
            <a:endParaRPr lang="en-US" sz="3138" b="1" spc="99" dirty="0">
              <a:solidFill>
                <a:srgbClr val="FFFFFF">
                  <a:alpha val="100000"/>
                </a:srgbClr>
              </a:solidFill>
              <a:latin typeface="Trebuchet MS"/>
            </a:endParaRPr>
          </a:p>
        </p:txBody>
      </p:sp>
      <p:pic>
        <p:nvPicPr>
          <p:cNvPr id="50" name="Imagen 49"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4"/>
          <a:stretch>
            <a:fillRect/>
          </a:stretch>
        </p:blipFill>
        <p:spPr>
          <a:xfrm>
            <a:off x="1512514" y="10172638"/>
            <a:ext cx="7726686" cy="901763"/>
          </a:xfrm>
          <a:prstGeom prst="rect">
            <a:avLst/>
          </a:prstGeom>
        </p:spPr>
      </p:pic>
      <p:grpSp>
        <p:nvGrpSpPr>
          <p:cNvPr id="53" name="Group 13"/>
          <p:cNvGrpSpPr/>
          <p:nvPr/>
        </p:nvGrpSpPr>
        <p:grpSpPr>
          <a:xfrm>
            <a:off x="-20699" y="6054316"/>
            <a:ext cx="396000" cy="5225504"/>
            <a:chOff x="0" y="4124325"/>
            <a:chExt cx="195263" cy="1362075"/>
          </a:xfrm>
          <a:solidFill>
            <a:schemeClr val="bg1">
              <a:lumMod val="65000"/>
            </a:schemeClr>
          </a:solidFill>
        </p:grpSpPr>
        <p:sp>
          <p:nvSpPr>
            <p:cNvPr id="54"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5" name="Group 7"/>
          <p:cNvGrpSpPr/>
          <p:nvPr/>
        </p:nvGrpSpPr>
        <p:grpSpPr>
          <a:xfrm>
            <a:off x="-20700" y="2786958"/>
            <a:ext cx="10057497" cy="390092"/>
            <a:chOff x="-54769" y="4124325"/>
            <a:chExt cx="9863138" cy="1373981"/>
          </a:xfrm>
          <a:solidFill>
            <a:schemeClr val="bg1">
              <a:lumMod val="95000"/>
            </a:schemeClr>
          </a:solidFill>
        </p:grpSpPr>
        <p:sp>
          <p:nvSpPr>
            <p:cNvPr id="56"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
        <p:nvSpPr>
          <p:cNvPr id="34" name="Freeform 7">
            <a:extLst>
              <a:ext uri="{FF2B5EF4-FFF2-40B4-BE49-F238E27FC236}">
                <a16:creationId xmlns="" xmlns:a16="http://schemas.microsoft.com/office/drawing/2014/main" id="{892FEEC3-7D02-0EC9-8521-17A8E29A0E61}"/>
              </a:ext>
            </a:extLst>
          </p:cNvPr>
          <p:cNvSpPr/>
          <p:nvPr/>
        </p:nvSpPr>
        <p:spPr>
          <a:xfrm>
            <a:off x="503130" y="8710359"/>
            <a:ext cx="9131049" cy="110803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sp>
        <p:nvSpPr>
          <p:cNvPr id="35" name="Rectángulo 34"/>
          <p:cNvSpPr/>
          <p:nvPr/>
        </p:nvSpPr>
        <p:spPr>
          <a:xfrm>
            <a:off x="879535" y="8906276"/>
            <a:ext cx="8213601" cy="738664"/>
          </a:xfrm>
          <a:prstGeom prst="rect">
            <a:avLst/>
          </a:prstGeom>
        </p:spPr>
        <p:txBody>
          <a:bodyPr wrap="square">
            <a:spAutoFit/>
          </a:bodyPr>
          <a:lstStyle/>
          <a:p>
            <a:pPr algn="just"/>
            <a:r>
              <a:rPr lang="es-CO" sz="1400" dirty="0" smtClean="0">
                <a:latin typeface="Trebuchet MS" panose="020B0603020202020204" pitchFamily="34" charset="0"/>
              </a:rPr>
              <a:t>Sabemos que es de interés hacer énfasis en ciertos nodos logísticos del país para visibilizar el comportamiento, por esto, les </a:t>
            </a:r>
            <a:r>
              <a:rPr lang="es-CO" sz="1400" dirty="0">
                <a:latin typeface="Trebuchet MS" panose="020B0603020202020204" pitchFamily="34" charset="0"/>
              </a:rPr>
              <a:t>proporcionamos los datos relativos a las toneladas movilizadas en los </a:t>
            </a:r>
            <a:r>
              <a:rPr lang="es-CO" sz="1400" dirty="0" smtClean="0">
                <a:latin typeface="Trebuchet MS" panose="020B0603020202020204" pitchFamily="34" charset="0"/>
              </a:rPr>
              <a:t>principales </a:t>
            </a:r>
            <a:r>
              <a:rPr lang="es-CO" sz="1400" dirty="0">
                <a:latin typeface="Trebuchet MS" panose="020B0603020202020204" pitchFamily="34" charset="0"/>
              </a:rPr>
              <a:t>para los períodos </a:t>
            </a:r>
            <a:r>
              <a:rPr lang="es-CO" sz="1400" dirty="0" smtClean="0">
                <a:latin typeface="Trebuchet MS" panose="020B0603020202020204" pitchFamily="34" charset="0"/>
              </a:rPr>
              <a:t>2023 vs 2024</a:t>
            </a:r>
            <a:endParaRPr lang="es-CO" sz="1400" dirty="0">
              <a:latin typeface="Trebuchet MS" panose="020B0603020202020204" pitchFamily="34" charset="0"/>
            </a:endParaRPr>
          </a:p>
        </p:txBody>
      </p:sp>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r="754" b="2789"/>
          <a:stretch/>
        </p:blipFill>
        <p:spPr>
          <a:xfrm>
            <a:off x="503130" y="5259910"/>
            <a:ext cx="4475527" cy="3307311"/>
          </a:xfrm>
          <a:prstGeom prst="rect">
            <a:avLst/>
          </a:prstGeom>
          <a:ln>
            <a:solidFill>
              <a:schemeClr val="tx1"/>
            </a:solidFill>
          </a:ln>
        </p:spPr>
      </p:pic>
      <p:pic>
        <p:nvPicPr>
          <p:cNvPr id="3" name="Imagen 2"/>
          <p:cNvPicPr>
            <a:picLocks noChangeAspect="1"/>
          </p:cNvPicPr>
          <p:nvPr/>
        </p:nvPicPr>
        <p:blipFill rotWithShape="1">
          <a:blip r:embed="rId6" cstate="print">
            <a:extLst>
              <a:ext uri="{28A0092B-C50C-407E-A947-70E740481C1C}">
                <a14:useLocalDpi xmlns:a14="http://schemas.microsoft.com/office/drawing/2010/main" val="0"/>
              </a:ext>
            </a:extLst>
          </a:blip>
          <a:srcRect r="1865" b="2099"/>
          <a:stretch/>
        </p:blipFill>
        <p:spPr>
          <a:xfrm>
            <a:off x="5161600" y="5259910"/>
            <a:ext cx="4472579" cy="3307311"/>
          </a:xfrm>
          <a:prstGeom prst="rect">
            <a:avLst/>
          </a:prstGeom>
          <a:ln>
            <a:solidFill>
              <a:schemeClr val="tx1"/>
            </a:solidFill>
          </a:ln>
        </p:spPr>
      </p:pic>
    </p:spTree>
    <p:extLst>
      <p:ext uri="{BB962C8B-B14F-4D97-AF65-F5344CB8AC3E}">
        <p14:creationId xmlns:p14="http://schemas.microsoft.com/office/powerpoint/2010/main" val="2198778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177801" y="-139700"/>
            <a:ext cx="9885230" cy="11304703"/>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
        <p:nvSpPr>
          <p:cNvPr id="39" name="CuadroTexto 38">
            <a:extLst>
              <a:ext uri="{FF2B5EF4-FFF2-40B4-BE49-F238E27FC236}">
                <a16:creationId xmlns:a16="http://schemas.microsoft.com/office/drawing/2014/main" xmlns="" id="{A104B797-0B39-D679-6409-6E48E4C3B2F9}"/>
              </a:ext>
            </a:extLst>
          </p:cNvPr>
          <p:cNvSpPr txBox="1"/>
          <p:nvPr/>
        </p:nvSpPr>
        <p:spPr>
          <a:xfrm>
            <a:off x="1043479" y="1189671"/>
            <a:ext cx="7536597" cy="1188490"/>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r>
              <a:rPr lang="es-ES" sz="3600" dirty="0">
                <a:solidFill>
                  <a:schemeClr val="bg1"/>
                </a:solidFill>
                <a:latin typeface="Trebuchet MS"/>
              </a:rPr>
              <a:t>02 </a:t>
            </a:r>
            <a:r>
              <a:rPr lang="es-419" sz="3600" b="1" dirty="0">
                <a:solidFill>
                  <a:schemeClr val="bg1"/>
                </a:solidFill>
                <a:latin typeface="Trebuchet MS"/>
              </a:rPr>
              <a:t>Toneladas </a:t>
            </a:r>
            <a:r>
              <a:rPr lang="es-419" sz="3600" b="1" dirty="0" smtClean="0">
                <a:solidFill>
                  <a:schemeClr val="bg1"/>
                </a:solidFill>
                <a:latin typeface="Trebuchet MS"/>
              </a:rPr>
              <a:t>Movilizadas Año Corrido </a:t>
            </a:r>
            <a:r>
              <a:rPr lang="es-419" sz="3600" b="1" dirty="0">
                <a:solidFill>
                  <a:schemeClr val="bg1"/>
                </a:solidFill>
                <a:latin typeface="Trebuchet MS"/>
              </a:rPr>
              <a:t>por </a:t>
            </a:r>
            <a:r>
              <a:rPr lang="es-419" sz="3600" b="1" dirty="0" smtClean="0">
                <a:solidFill>
                  <a:schemeClr val="bg1"/>
                </a:solidFill>
                <a:latin typeface="Trebuchet MS"/>
              </a:rPr>
              <a:t>Nodos Logísticos</a:t>
            </a:r>
            <a:endParaRPr lang="es-ES" sz="3600" b="1" dirty="0">
              <a:solidFill>
                <a:schemeClr val="bg1"/>
              </a:solidFill>
              <a:latin typeface="Trebuchet MS"/>
            </a:endParaRPr>
          </a:p>
        </p:txBody>
      </p:sp>
      <p:grpSp>
        <p:nvGrpSpPr>
          <p:cNvPr id="45" name="Group 5"/>
          <p:cNvGrpSpPr/>
          <p:nvPr/>
        </p:nvGrpSpPr>
        <p:grpSpPr>
          <a:xfrm>
            <a:off x="-20699" y="-8748"/>
            <a:ext cx="396000" cy="6095990"/>
            <a:chOff x="0" y="0"/>
            <a:chExt cx="195263" cy="4124325"/>
          </a:xfrm>
        </p:grpSpPr>
        <p:sp>
          <p:nvSpPr>
            <p:cNvPr id="46"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47" name="Group 7"/>
          <p:cNvGrpSpPr/>
          <p:nvPr/>
        </p:nvGrpSpPr>
        <p:grpSpPr>
          <a:xfrm>
            <a:off x="5535" y="9961530"/>
            <a:ext cx="10031263" cy="1318290"/>
            <a:chOff x="-54769" y="4124325"/>
            <a:chExt cx="9863138" cy="1373981"/>
          </a:xfrm>
        </p:grpSpPr>
        <p:sp>
          <p:nvSpPr>
            <p:cNvPr id="4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49" name="Imagen 48"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3"/>
          <a:srcRect t="23188" r="508" b="28261"/>
          <a:stretch/>
        </p:blipFill>
        <p:spPr>
          <a:xfrm>
            <a:off x="998783" y="45931"/>
            <a:ext cx="2525687" cy="802891"/>
          </a:xfrm>
          <a:prstGeom prst="rect">
            <a:avLst/>
          </a:prstGeom>
        </p:spPr>
      </p:pic>
      <p:sp>
        <p:nvSpPr>
          <p:cNvPr id="50"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4</a:t>
            </a:r>
            <a:endParaRPr lang="en-US" sz="3138" b="1" spc="99" dirty="0">
              <a:solidFill>
                <a:srgbClr val="FFFFFF">
                  <a:alpha val="100000"/>
                </a:srgbClr>
              </a:solidFill>
              <a:latin typeface="Trebuchet MS"/>
            </a:endParaRPr>
          </a:p>
        </p:txBody>
      </p:sp>
      <p:pic>
        <p:nvPicPr>
          <p:cNvPr id="51" name="Imagen 50"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4"/>
          <a:stretch>
            <a:fillRect/>
          </a:stretch>
        </p:blipFill>
        <p:spPr>
          <a:xfrm>
            <a:off x="1512514" y="10172638"/>
            <a:ext cx="7726686" cy="901763"/>
          </a:xfrm>
          <a:prstGeom prst="rect">
            <a:avLst/>
          </a:prstGeom>
        </p:spPr>
      </p:pic>
      <p:grpSp>
        <p:nvGrpSpPr>
          <p:cNvPr id="54" name="Group 13"/>
          <p:cNvGrpSpPr/>
          <p:nvPr/>
        </p:nvGrpSpPr>
        <p:grpSpPr>
          <a:xfrm>
            <a:off x="-20699" y="6054316"/>
            <a:ext cx="396000" cy="5225504"/>
            <a:chOff x="0" y="4124325"/>
            <a:chExt cx="195263" cy="1362075"/>
          </a:xfrm>
          <a:solidFill>
            <a:schemeClr val="bg1">
              <a:lumMod val="65000"/>
            </a:schemeClr>
          </a:solidFill>
        </p:grpSpPr>
        <p:sp>
          <p:nvSpPr>
            <p:cNvPr id="55"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56" name="Group 7"/>
          <p:cNvGrpSpPr/>
          <p:nvPr/>
        </p:nvGrpSpPr>
        <p:grpSpPr>
          <a:xfrm>
            <a:off x="-20700" y="2786958"/>
            <a:ext cx="10057497" cy="390092"/>
            <a:chOff x="-54769" y="4124325"/>
            <a:chExt cx="9863138" cy="1373981"/>
          </a:xfrm>
          <a:solidFill>
            <a:schemeClr val="bg1">
              <a:lumMod val="95000"/>
            </a:schemeClr>
          </a:solidFill>
        </p:grpSpPr>
        <p:sp>
          <p:nvSpPr>
            <p:cNvPr id="57"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37" name="Grupo 36"/>
          <p:cNvGrpSpPr/>
          <p:nvPr/>
        </p:nvGrpSpPr>
        <p:grpSpPr>
          <a:xfrm>
            <a:off x="503130" y="3708958"/>
            <a:ext cx="4475527" cy="1428462"/>
            <a:chOff x="322193" y="1037705"/>
            <a:chExt cx="4220528" cy="1438519"/>
          </a:xfrm>
        </p:grpSpPr>
        <p:grpSp>
          <p:nvGrpSpPr>
            <p:cNvPr id="38" name="Group 13">
              <a:extLst>
                <a:ext uri="{FF2B5EF4-FFF2-40B4-BE49-F238E27FC236}">
                  <a16:creationId xmlns="" xmlns:a16="http://schemas.microsoft.com/office/drawing/2014/main" id="{8EFEB1B2-61B6-AFB2-0BC8-A14BC173EB2A}"/>
                </a:ext>
              </a:extLst>
            </p:cNvPr>
            <p:cNvGrpSpPr/>
            <p:nvPr/>
          </p:nvGrpSpPr>
          <p:grpSpPr>
            <a:xfrm>
              <a:off x="322193" y="1262948"/>
              <a:ext cx="4220528" cy="1213276"/>
              <a:chOff x="5437547" y="1219181"/>
              <a:chExt cx="4593431" cy="1892300"/>
            </a:xfrm>
          </p:grpSpPr>
          <p:sp>
            <p:nvSpPr>
              <p:cNvPr id="53" name="Freeform 12">
                <a:extLst>
                  <a:ext uri="{FF2B5EF4-FFF2-40B4-BE49-F238E27FC236}">
                    <a16:creationId xmlns="" xmlns:a16="http://schemas.microsoft.com/office/drawing/2014/main" id="{54B607A2-4DCF-5044-B965-DA956523BD2B}"/>
                  </a:ext>
                </a:extLst>
              </p:cNvPr>
              <p:cNvSpPr/>
              <p:nvPr/>
            </p:nvSpPr>
            <p:spPr>
              <a:xfrm>
                <a:off x="5437547" y="1219181"/>
                <a:ext cx="459343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sp>
        </p:grpSp>
        <p:sp>
          <p:nvSpPr>
            <p:cNvPr id="40" name="CuadroTexto 39">
              <a:extLst>
                <a:ext uri="{FF2B5EF4-FFF2-40B4-BE49-F238E27FC236}">
                  <a16:creationId xmlns="" xmlns:a16="http://schemas.microsoft.com/office/drawing/2014/main" id="{4024A292-575E-3209-6F99-954CC2F333E7}"/>
                </a:ext>
              </a:extLst>
            </p:cNvPr>
            <p:cNvSpPr txBox="1"/>
            <p:nvPr/>
          </p:nvSpPr>
          <p:spPr>
            <a:xfrm>
              <a:off x="2769301" y="1496058"/>
              <a:ext cx="1336904" cy="567351"/>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009DC0"/>
                  </a:solidFill>
                  <a:latin typeface="Trebuchet MS"/>
                  <a:ea typeface="Calibri"/>
                  <a:cs typeface="Calibri"/>
                </a:rPr>
                <a:t>-3,4%</a:t>
              </a:r>
              <a:endParaRPr lang="es-ES" sz="3138" b="1" dirty="0">
                <a:solidFill>
                  <a:srgbClr val="009DC0"/>
                </a:solidFill>
                <a:latin typeface="Trebuchet MS"/>
              </a:endParaRPr>
            </a:p>
          </p:txBody>
        </p:sp>
        <p:sp>
          <p:nvSpPr>
            <p:cNvPr id="41" name="CuadroTexto 40">
              <a:extLst>
                <a:ext uri="{FF2B5EF4-FFF2-40B4-BE49-F238E27FC236}">
                  <a16:creationId xmlns="" xmlns:a16="http://schemas.microsoft.com/office/drawing/2014/main" id="{6E4DAD52-C81C-3CBB-0AC0-479E1A808755}"/>
                </a:ext>
              </a:extLst>
            </p:cNvPr>
            <p:cNvSpPr txBox="1"/>
            <p:nvPr/>
          </p:nvSpPr>
          <p:spPr>
            <a:xfrm>
              <a:off x="797881" y="1497772"/>
              <a:ext cx="1495802" cy="567351"/>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DF650B"/>
                  </a:solidFill>
                  <a:latin typeface="Trebuchet MS"/>
                  <a:ea typeface="Calibri"/>
                  <a:cs typeface="Calibri"/>
                </a:rPr>
                <a:t>-0,02%</a:t>
              </a:r>
              <a:endParaRPr lang="es-ES" sz="3138" b="1" dirty="0">
                <a:solidFill>
                  <a:srgbClr val="DF650B"/>
                </a:solidFill>
                <a:latin typeface="Trebuchet MS"/>
              </a:endParaRPr>
            </a:p>
          </p:txBody>
        </p:sp>
        <p:sp>
          <p:nvSpPr>
            <p:cNvPr id="43" name="CuadroTexto 42">
              <a:extLst>
                <a:ext uri="{FF2B5EF4-FFF2-40B4-BE49-F238E27FC236}">
                  <a16:creationId xmlns="" xmlns:a16="http://schemas.microsoft.com/office/drawing/2014/main" id="{7838102B-170A-BD18-86BE-3909E5C2D9F6}"/>
                </a:ext>
              </a:extLst>
            </p:cNvPr>
            <p:cNvSpPr txBox="1"/>
            <p:nvPr/>
          </p:nvSpPr>
          <p:spPr>
            <a:xfrm>
              <a:off x="1086952" y="2095642"/>
              <a:ext cx="1031732" cy="32423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smtClean="0">
                  <a:ea typeface="Calibri"/>
                  <a:cs typeface="Calibri"/>
                </a:rPr>
                <a:t>BOG-CTG</a:t>
              </a:r>
              <a:endParaRPr lang="es-ES" sz="1569" dirty="0">
                <a:ea typeface="Calibri"/>
                <a:cs typeface="Calibri"/>
              </a:endParaRPr>
            </a:p>
          </p:txBody>
        </p:sp>
        <p:sp>
          <p:nvSpPr>
            <p:cNvPr id="44" name="CuadroTexto 43">
              <a:extLst>
                <a:ext uri="{FF2B5EF4-FFF2-40B4-BE49-F238E27FC236}">
                  <a16:creationId xmlns="" xmlns:a16="http://schemas.microsoft.com/office/drawing/2014/main" id="{8A95CEFB-A780-5890-5FFE-898C893CF09E}"/>
                </a:ext>
              </a:extLst>
            </p:cNvPr>
            <p:cNvSpPr txBox="1"/>
            <p:nvPr/>
          </p:nvSpPr>
          <p:spPr>
            <a:xfrm>
              <a:off x="2883443" y="2095643"/>
              <a:ext cx="953483" cy="32423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smtClean="0">
                  <a:ea typeface="Calibri"/>
                  <a:cs typeface="Calibri"/>
                </a:rPr>
                <a:t>CTG-BOG</a:t>
              </a:r>
              <a:endParaRPr lang="es-ES" sz="1569" dirty="0">
                <a:ea typeface="Calibri"/>
                <a:cs typeface="Calibri"/>
              </a:endParaRPr>
            </a:p>
          </p:txBody>
        </p:sp>
        <p:sp>
          <p:nvSpPr>
            <p:cNvPr id="52" name="CuadroTexto 51">
              <a:extLst>
                <a:ext uri="{FF2B5EF4-FFF2-40B4-BE49-F238E27FC236}">
                  <a16:creationId xmlns="" xmlns:a16="http://schemas.microsoft.com/office/drawing/2014/main" id="{4C6C3D87-B98C-E00B-0BC8-B794EAB71DDA}"/>
                </a:ext>
              </a:extLst>
            </p:cNvPr>
            <p:cNvSpPr txBox="1"/>
            <p:nvPr/>
          </p:nvSpPr>
          <p:spPr>
            <a:xfrm>
              <a:off x="1473573" y="1037705"/>
              <a:ext cx="2032061" cy="461781"/>
            </a:xfrm>
            <a:prstGeom prst="rect">
              <a:avLst/>
            </a:prstGeom>
            <a:solidFill>
              <a:srgbClr val="009DC0"/>
            </a:solid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2093" b="1" dirty="0">
                  <a:solidFill>
                    <a:schemeClr val="bg1"/>
                  </a:solidFill>
                  <a:latin typeface="Trebuchet MS"/>
                  <a:ea typeface="Calibri"/>
                  <a:cs typeface="Calibri"/>
                </a:rPr>
                <a:t>Variaciones</a:t>
              </a:r>
              <a:r>
                <a:rPr lang="es-ES" sz="1569" b="1" dirty="0">
                  <a:solidFill>
                    <a:schemeClr val="bg1"/>
                  </a:solidFill>
                  <a:ea typeface="Calibri"/>
                  <a:cs typeface="Calibri"/>
                </a:rPr>
                <a:t> </a:t>
              </a:r>
            </a:p>
          </p:txBody>
        </p:sp>
      </p:grpSp>
      <p:grpSp>
        <p:nvGrpSpPr>
          <p:cNvPr id="58" name="Grupo 57"/>
          <p:cNvGrpSpPr/>
          <p:nvPr/>
        </p:nvGrpSpPr>
        <p:grpSpPr>
          <a:xfrm>
            <a:off x="5161600" y="3708958"/>
            <a:ext cx="4472579" cy="1413469"/>
            <a:chOff x="322193" y="1037705"/>
            <a:chExt cx="4220528" cy="1438519"/>
          </a:xfrm>
        </p:grpSpPr>
        <p:grpSp>
          <p:nvGrpSpPr>
            <p:cNvPr id="59" name="Group 13">
              <a:extLst>
                <a:ext uri="{FF2B5EF4-FFF2-40B4-BE49-F238E27FC236}">
                  <a16:creationId xmlns="" xmlns:a16="http://schemas.microsoft.com/office/drawing/2014/main" id="{8EFEB1B2-61B6-AFB2-0BC8-A14BC173EB2A}"/>
                </a:ext>
              </a:extLst>
            </p:cNvPr>
            <p:cNvGrpSpPr/>
            <p:nvPr/>
          </p:nvGrpSpPr>
          <p:grpSpPr>
            <a:xfrm>
              <a:off x="322193" y="1262948"/>
              <a:ext cx="4220528" cy="1213276"/>
              <a:chOff x="5437547" y="1219181"/>
              <a:chExt cx="4593431" cy="1892300"/>
            </a:xfrm>
          </p:grpSpPr>
          <p:sp>
            <p:nvSpPr>
              <p:cNvPr id="65" name="Freeform 12">
                <a:extLst>
                  <a:ext uri="{FF2B5EF4-FFF2-40B4-BE49-F238E27FC236}">
                    <a16:creationId xmlns="" xmlns:a16="http://schemas.microsoft.com/office/drawing/2014/main" id="{54B607A2-4DCF-5044-B965-DA956523BD2B}"/>
                  </a:ext>
                </a:extLst>
              </p:cNvPr>
              <p:cNvSpPr/>
              <p:nvPr/>
            </p:nvSpPr>
            <p:spPr>
              <a:xfrm>
                <a:off x="5437547" y="1219181"/>
                <a:ext cx="459343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chemeClr val="bg1"/>
              </a:solidFill>
              <a:ln>
                <a:solidFill>
                  <a:schemeClr val="tx1"/>
                </a:solidFill>
              </a:ln>
            </p:spPr>
            <p:style>
              <a:lnRef idx="0">
                <a:schemeClr val="accent3"/>
              </a:lnRef>
              <a:fillRef idx="3">
                <a:schemeClr val="accent3"/>
              </a:fillRef>
              <a:effectRef idx="3">
                <a:schemeClr val="accent3"/>
              </a:effectRef>
              <a:fontRef idx="minor">
                <a:schemeClr val="lt1"/>
              </a:fontRef>
            </p:style>
          </p:sp>
        </p:grpSp>
        <p:sp>
          <p:nvSpPr>
            <p:cNvPr id="60" name="CuadroTexto 59">
              <a:extLst>
                <a:ext uri="{FF2B5EF4-FFF2-40B4-BE49-F238E27FC236}">
                  <a16:creationId xmlns="" xmlns:a16="http://schemas.microsoft.com/office/drawing/2014/main" id="{4024A292-575E-3209-6F99-954CC2F333E7}"/>
                </a:ext>
              </a:extLst>
            </p:cNvPr>
            <p:cNvSpPr txBox="1"/>
            <p:nvPr/>
          </p:nvSpPr>
          <p:spPr>
            <a:xfrm>
              <a:off x="2769302" y="1496058"/>
              <a:ext cx="1214822" cy="573368"/>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009DC0"/>
                  </a:solidFill>
                  <a:latin typeface="Trebuchet MS"/>
                  <a:ea typeface="Calibri"/>
                  <a:cs typeface="Calibri"/>
                </a:rPr>
                <a:t>7,2%</a:t>
              </a:r>
              <a:endParaRPr lang="es-ES" sz="3138" b="1" dirty="0">
                <a:solidFill>
                  <a:srgbClr val="009DC0"/>
                </a:solidFill>
                <a:latin typeface="Trebuchet MS"/>
              </a:endParaRPr>
            </a:p>
          </p:txBody>
        </p:sp>
        <p:sp>
          <p:nvSpPr>
            <p:cNvPr id="61" name="CuadroTexto 60">
              <a:extLst>
                <a:ext uri="{FF2B5EF4-FFF2-40B4-BE49-F238E27FC236}">
                  <a16:creationId xmlns="" xmlns:a16="http://schemas.microsoft.com/office/drawing/2014/main" id="{6E4DAD52-C81C-3CBB-0AC0-479E1A808755}"/>
                </a:ext>
              </a:extLst>
            </p:cNvPr>
            <p:cNvSpPr txBox="1"/>
            <p:nvPr/>
          </p:nvSpPr>
          <p:spPr>
            <a:xfrm>
              <a:off x="996489" y="1521990"/>
              <a:ext cx="1447460" cy="57336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138" b="1" dirty="0" smtClean="0">
                  <a:solidFill>
                    <a:srgbClr val="B37001"/>
                  </a:solidFill>
                  <a:latin typeface="Trebuchet MS"/>
                  <a:ea typeface="Calibri"/>
                  <a:cs typeface="Calibri"/>
                </a:rPr>
                <a:t>0,01%</a:t>
              </a:r>
              <a:endParaRPr lang="es-ES" sz="3138" b="1" dirty="0">
                <a:solidFill>
                  <a:srgbClr val="B37001"/>
                </a:solidFill>
                <a:latin typeface="Trebuchet MS"/>
              </a:endParaRPr>
            </a:p>
          </p:txBody>
        </p:sp>
        <p:sp>
          <p:nvSpPr>
            <p:cNvPr id="62" name="CuadroTexto 61">
              <a:extLst>
                <a:ext uri="{FF2B5EF4-FFF2-40B4-BE49-F238E27FC236}">
                  <a16:creationId xmlns="" xmlns:a16="http://schemas.microsoft.com/office/drawing/2014/main" id="{7838102B-170A-BD18-86BE-3909E5C2D9F6}"/>
                </a:ext>
              </a:extLst>
            </p:cNvPr>
            <p:cNvSpPr txBox="1"/>
            <p:nvPr/>
          </p:nvSpPr>
          <p:spPr>
            <a:xfrm>
              <a:off x="1139939" y="2075606"/>
              <a:ext cx="860321" cy="32767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smtClean="0">
                  <a:ea typeface="Calibri"/>
                  <a:cs typeface="Calibri"/>
                </a:rPr>
                <a:t>BOG-BVA</a:t>
              </a:r>
              <a:endParaRPr lang="es-ES" sz="1569" dirty="0">
                <a:ea typeface="Calibri"/>
                <a:cs typeface="Calibri"/>
              </a:endParaRPr>
            </a:p>
          </p:txBody>
        </p:sp>
        <p:sp>
          <p:nvSpPr>
            <p:cNvPr id="63" name="CuadroTexto 62">
              <a:extLst>
                <a:ext uri="{FF2B5EF4-FFF2-40B4-BE49-F238E27FC236}">
                  <a16:creationId xmlns="" xmlns:a16="http://schemas.microsoft.com/office/drawing/2014/main" id="{8A95CEFB-A780-5890-5FFE-898C893CF09E}"/>
                </a:ext>
              </a:extLst>
            </p:cNvPr>
            <p:cNvSpPr txBox="1"/>
            <p:nvPr/>
          </p:nvSpPr>
          <p:spPr>
            <a:xfrm>
              <a:off x="2927764" y="2069426"/>
              <a:ext cx="903944" cy="327677"/>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1569" dirty="0" smtClean="0">
                  <a:ea typeface="Calibri"/>
                  <a:cs typeface="Calibri"/>
                </a:rPr>
                <a:t>BVA-BOG</a:t>
              </a:r>
              <a:endParaRPr lang="es-ES" sz="1569" dirty="0">
                <a:ea typeface="Calibri"/>
                <a:cs typeface="Calibri"/>
              </a:endParaRPr>
            </a:p>
          </p:txBody>
        </p:sp>
        <p:sp>
          <p:nvSpPr>
            <p:cNvPr id="64" name="CuadroTexto 63">
              <a:extLst>
                <a:ext uri="{FF2B5EF4-FFF2-40B4-BE49-F238E27FC236}">
                  <a16:creationId xmlns="" xmlns:a16="http://schemas.microsoft.com/office/drawing/2014/main" id="{4C6C3D87-B98C-E00B-0BC8-B794EAB71DDA}"/>
                </a:ext>
              </a:extLst>
            </p:cNvPr>
            <p:cNvSpPr txBox="1"/>
            <p:nvPr/>
          </p:nvSpPr>
          <p:spPr>
            <a:xfrm>
              <a:off x="1473573" y="1037705"/>
              <a:ext cx="2032061" cy="461781"/>
            </a:xfrm>
            <a:prstGeom prst="rect">
              <a:avLst/>
            </a:prstGeom>
            <a:solidFill>
              <a:srgbClr val="009DC0"/>
            </a:solid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ctr"/>
              <a:r>
                <a:rPr lang="es-ES" sz="2093" b="1" dirty="0">
                  <a:solidFill>
                    <a:schemeClr val="bg1"/>
                  </a:solidFill>
                  <a:latin typeface="Trebuchet MS"/>
                  <a:ea typeface="Calibri"/>
                  <a:cs typeface="Calibri"/>
                </a:rPr>
                <a:t>Variaciones</a:t>
              </a:r>
              <a:r>
                <a:rPr lang="es-ES" sz="1569" b="1" dirty="0">
                  <a:solidFill>
                    <a:schemeClr val="bg1"/>
                  </a:solidFill>
                  <a:ea typeface="Calibri"/>
                  <a:cs typeface="Calibri"/>
                </a:rPr>
                <a:t> </a:t>
              </a:r>
            </a:p>
          </p:txBody>
        </p:sp>
      </p:grpSp>
      <p:pic>
        <p:nvPicPr>
          <p:cNvPr id="2" name="Imagen 1"/>
          <p:cNvPicPr>
            <a:picLocks noChangeAspect="1"/>
          </p:cNvPicPr>
          <p:nvPr/>
        </p:nvPicPr>
        <p:blipFill rotWithShape="1">
          <a:blip r:embed="rId5" cstate="print">
            <a:extLst>
              <a:ext uri="{28A0092B-C50C-407E-A947-70E740481C1C}">
                <a14:useLocalDpi xmlns:a14="http://schemas.microsoft.com/office/drawing/2010/main" val="0"/>
              </a:ext>
            </a:extLst>
          </a:blip>
          <a:srcRect b="2380"/>
          <a:stretch/>
        </p:blipFill>
        <p:spPr>
          <a:xfrm>
            <a:off x="503130" y="5260286"/>
            <a:ext cx="4475527" cy="3313876"/>
          </a:xfrm>
          <a:prstGeom prst="rect">
            <a:avLst/>
          </a:prstGeom>
          <a:ln>
            <a:solidFill>
              <a:schemeClr val="tx1"/>
            </a:solidFill>
          </a:ln>
        </p:spPr>
      </p:pic>
      <p:pic>
        <p:nvPicPr>
          <p:cNvPr id="3" name="Imagen 2"/>
          <p:cNvPicPr>
            <a:picLocks noChangeAspect="1"/>
          </p:cNvPicPr>
          <p:nvPr/>
        </p:nvPicPr>
        <p:blipFill rotWithShape="1">
          <a:blip r:embed="rId6" cstate="print">
            <a:extLst>
              <a:ext uri="{28A0092B-C50C-407E-A947-70E740481C1C}">
                <a14:useLocalDpi xmlns:a14="http://schemas.microsoft.com/office/drawing/2010/main" val="0"/>
              </a:ext>
            </a:extLst>
          </a:blip>
          <a:srcRect b="3539"/>
          <a:stretch/>
        </p:blipFill>
        <p:spPr>
          <a:xfrm>
            <a:off x="5161600" y="5258870"/>
            <a:ext cx="4472391" cy="3316707"/>
          </a:xfrm>
          <a:prstGeom prst="rect">
            <a:avLst/>
          </a:prstGeom>
          <a:ln>
            <a:solidFill>
              <a:schemeClr val="tx1"/>
            </a:solidFill>
          </a:ln>
        </p:spPr>
      </p:pic>
    </p:spTree>
    <p:extLst>
      <p:ext uri="{BB962C8B-B14F-4D97-AF65-F5344CB8AC3E}">
        <p14:creationId xmlns:p14="http://schemas.microsoft.com/office/powerpoint/2010/main" val="946555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20701" y="-126999"/>
            <a:ext cx="9993376" cy="11292002"/>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7" name="Group 7"/>
          <p:cNvGrpSpPr/>
          <p:nvPr/>
        </p:nvGrpSpPr>
        <p:grpSpPr>
          <a:xfrm>
            <a:off x="660810" y="9984028"/>
            <a:ext cx="8578390" cy="1295795"/>
            <a:chOff x="-54769" y="4124325"/>
            <a:chExt cx="9863138" cy="1373981"/>
          </a:xfrm>
        </p:grpSpPr>
        <p:sp>
          <p:nvSpPr>
            <p:cNvPr id="1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19" name="TextBox 9"/>
          <p:cNvSpPr txBox="1"/>
          <p:nvPr/>
        </p:nvSpPr>
        <p:spPr>
          <a:xfrm>
            <a:off x="3241632" y="1559967"/>
            <a:ext cx="5141466" cy="863581"/>
          </a:xfrm>
          <a:prstGeom prst="rect">
            <a:avLst/>
          </a:prstGeom>
        </p:spPr>
        <p:txBody>
          <a:bodyPr lIns="0" tIns="37661" rIns="0" bIns="0" rtlCol="0" anchor="t"/>
          <a:lstStyle/>
          <a:p>
            <a:pPr>
              <a:lnSpc>
                <a:spcPts val="3400"/>
              </a:lnSpc>
            </a:pPr>
            <a:r>
              <a:rPr lang="en-US" sz="3600" b="1" dirty="0" err="1">
                <a:solidFill>
                  <a:schemeClr val="bg1"/>
                </a:solidFill>
                <a:latin typeface="Trebuchet MS"/>
                <a:ea typeface="Microsoft JhengHei"/>
              </a:rPr>
              <a:t>Comercio</a:t>
            </a:r>
            <a:r>
              <a:rPr lang="en-US" sz="3600" b="1" dirty="0">
                <a:solidFill>
                  <a:schemeClr val="bg1"/>
                </a:solidFill>
                <a:latin typeface="Trebuchet MS"/>
                <a:ea typeface="Microsoft JhengHei"/>
              </a:rPr>
              <a:t> Exterior</a:t>
            </a:r>
            <a:endParaRPr lang="en-US" sz="3600" b="1" dirty="0">
              <a:solidFill>
                <a:schemeClr val="bg1"/>
              </a:solidFill>
              <a:latin typeface="Trebuchet MS"/>
              <a:ea typeface="Microsoft JhengHei"/>
              <a:cs typeface="Lato"/>
            </a:endParaRPr>
          </a:p>
        </p:txBody>
      </p:sp>
      <p:pic>
        <p:nvPicPr>
          <p:cNvPr id="27" name="Imagen 26" descr="Imagen que contiene Texto&#10;&#10;Descripción generada automáticamente">
            <a:extLst>
              <a:ext uri="{FF2B5EF4-FFF2-40B4-BE49-F238E27FC236}">
                <a16:creationId xmlns="" xmlns:a16="http://schemas.microsoft.com/office/drawing/2014/main" id="{DF7F8607-E7B4-9254-5BF0-EA79959EE371}"/>
              </a:ext>
            </a:extLst>
          </p:cNvPr>
          <p:cNvPicPr>
            <a:picLocks noChangeAspect="1"/>
          </p:cNvPicPr>
          <p:nvPr/>
        </p:nvPicPr>
        <p:blipFill>
          <a:blip r:embed="rId3"/>
          <a:stretch>
            <a:fillRect/>
          </a:stretch>
        </p:blipFill>
        <p:spPr>
          <a:xfrm>
            <a:off x="2158690" y="10333436"/>
            <a:ext cx="7125208" cy="831566"/>
          </a:xfrm>
          <a:prstGeom prst="rect">
            <a:avLst/>
          </a:prstGeom>
        </p:spPr>
      </p:pic>
      <p:grpSp>
        <p:nvGrpSpPr>
          <p:cNvPr id="30" name="Group 5"/>
          <p:cNvGrpSpPr/>
          <p:nvPr/>
        </p:nvGrpSpPr>
        <p:grpSpPr>
          <a:xfrm>
            <a:off x="-20699" y="-8748"/>
            <a:ext cx="396000" cy="6095990"/>
            <a:chOff x="0" y="0"/>
            <a:chExt cx="195263" cy="4124325"/>
          </a:xfrm>
        </p:grpSpPr>
        <p:sp>
          <p:nvSpPr>
            <p:cNvPr id="31"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32" name="Group 7"/>
          <p:cNvGrpSpPr/>
          <p:nvPr/>
        </p:nvGrpSpPr>
        <p:grpSpPr>
          <a:xfrm>
            <a:off x="5535" y="9961530"/>
            <a:ext cx="10031263" cy="1318290"/>
            <a:chOff x="-54769" y="4124325"/>
            <a:chExt cx="9863138" cy="1373981"/>
          </a:xfrm>
        </p:grpSpPr>
        <p:sp>
          <p:nvSpPr>
            <p:cNvPr id="3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34" name="Group 16"/>
          <p:cNvGrpSpPr/>
          <p:nvPr/>
        </p:nvGrpSpPr>
        <p:grpSpPr>
          <a:xfrm>
            <a:off x="998783" y="946972"/>
            <a:ext cx="2130856" cy="1970423"/>
            <a:chOff x="8720482" y="385368"/>
            <a:chExt cx="557963" cy="557963"/>
          </a:xfrm>
        </p:grpSpPr>
        <p:sp>
          <p:nvSpPr>
            <p:cNvPr id="35"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38" name="Imagen 37"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4"/>
          <a:srcRect t="23188" r="508" b="28261"/>
          <a:stretch/>
        </p:blipFill>
        <p:spPr>
          <a:xfrm>
            <a:off x="998783" y="45931"/>
            <a:ext cx="2525687" cy="802891"/>
          </a:xfrm>
          <a:prstGeom prst="rect">
            <a:avLst/>
          </a:prstGeom>
        </p:spPr>
      </p:pic>
      <p:sp>
        <p:nvSpPr>
          <p:cNvPr id="39" name="CuadroTexto 38">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smtClean="0">
                <a:solidFill>
                  <a:schemeClr val="bg1"/>
                </a:solidFill>
                <a:latin typeface="Trebuchet MS"/>
                <a:cs typeface="Calibri"/>
              </a:rPr>
              <a:t>3</a:t>
            </a:r>
            <a:endParaRPr lang="es-ES" sz="7672" b="1" dirty="0">
              <a:solidFill>
                <a:schemeClr val="bg1"/>
              </a:solidFill>
              <a:latin typeface="Trebuchet MS"/>
              <a:cs typeface="Calibri"/>
            </a:endParaRPr>
          </a:p>
        </p:txBody>
      </p:sp>
      <p:sp>
        <p:nvSpPr>
          <p:cNvPr id="40"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5</a:t>
            </a:r>
            <a:endParaRPr lang="en-US" sz="3138" b="1" spc="99" dirty="0">
              <a:solidFill>
                <a:srgbClr val="FFFFFF">
                  <a:alpha val="100000"/>
                </a:srgbClr>
              </a:solidFill>
              <a:latin typeface="Trebuchet MS"/>
            </a:endParaRPr>
          </a:p>
        </p:txBody>
      </p:sp>
      <p:grpSp>
        <p:nvGrpSpPr>
          <p:cNvPr id="41" name="Group 7"/>
          <p:cNvGrpSpPr/>
          <p:nvPr/>
        </p:nvGrpSpPr>
        <p:grpSpPr>
          <a:xfrm>
            <a:off x="-20700" y="3117158"/>
            <a:ext cx="10057497" cy="390092"/>
            <a:chOff x="-54769" y="4124325"/>
            <a:chExt cx="9863138" cy="1373981"/>
          </a:xfrm>
          <a:solidFill>
            <a:schemeClr val="bg1">
              <a:lumMod val="95000"/>
            </a:schemeClr>
          </a:solidFill>
        </p:grpSpPr>
        <p:sp>
          <p:nvSpPr>
            <p:cNvPr id="4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3" name="Imagen 42"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3"/>
          <a:stretch>
            <a:fillRect/>
          </a:stretch>
        </p:blipFill>
        <p:spPr>
          <a:xfrm>
            <a:off x="1512514" y="10172638"/>
            <a:ext cx="7726686" cy="901763"/>
          </a:xfrm>
          <a:prstGeom prst="rect">
            <a:avLst/>
          </a:prstGeom>
        </p:spPr>
      </p:pic>
      <p:grpSp>
        <p:nvGrpSpPr>
          <p:cNvPr id="44" name="Group 13"/>
          <p:cNvGrpSpPr/>
          <p:nvPr/>
        </p:nvGrpSpPr>
        <p:grpSpPr>
          <a:xfrm>
            <a:off x="-20699" y="6054316"/>
            <a:ext cx="396000" cy="5225504"/>
            <a:chOff x="0" y="4124325"/>
            <a:chExt cx="195263" cy="1362075"/>
          </a:xfrm>
          <a:solidFill>
            <a:schemeClr val="bg1">
              <a:lumMod val="65000"/>
            </a:schemeClr>
          </a:solidFill>
        </p:grpSpPr>
        <p:sp>
          <p:nvSpPr>
            <p:cNvPr id="45"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24" name="Group 5">
            <a:extLst>
              <a:ext uri="{FF2B5EF4-FFF2-40B4-BE49-F238E27FC236}">
                <a16:creationId xmlns="" xmlns:a16="http://schemas.microsoft.com/office/drawing/2014/main" id="{4E1C060B-2B3C-773B-E3F8-FE317E4E48CA}"/>
              </a:ext>
            </a:extLst>
          </p:cNvPr>
          <p:cNvGrpSpPr/>
          <p:nvPr/>
        </p:nvGrpSpPr>
        <p:grpSpPr>
          <a:xfrm rot="21600000">
            <a:off x="460375" y="3668048"/>
            <a:ext cx="5788028" cy="6128415"/>
            <a:chOff x="5437547" y="1219181"/>
            <a:chExt cx="4498181" cy="1892300"/>
          </a:xfrm>
        </p:grpSpPr>
        <p:sp>
          <p:nvSpPr>
            <p:cNvPr id="25"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36" name="Group 5">
            <a:extLst>
              <a:ext uri="{FF2B5EF4-FFF2-40B4-BE49-F238E27FC236}">
                <a16:creationId xmlns="" xmlns:a16="http://schemas.microsoft.com/office/drawing/2014/main" id="{4E1C060B-2B3C-773B-E3F8-FE317E4E48CA}"/>
              </a:ext>
            </a:extLst>
          </p:cNvPr>
          <p:cNvGrpSpPr/>
          <p:nvPr/>
        </p:nvGrpSpPr>
        <p:grpSpPr>
          <a:xfrm rot="21600000">
            <a:off x="6314522" y="3668048"/>
            <a:ext cx="3540680" cy="6128415"/>
            <a:chOff x="5437547" y="1219181"/>
            <a:chExt cx="4498181" cy="1892300"/>
          </a:xfrm>
        </p:grpSpPr>
        <p:sp>
          <p:nvSpPr>
            <p:cNvPr id="37"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93" y="3781813"/>
            <a:ext cx="5606177" cy="5606177"/>
          </a:xfrm>
          <a:prstGeom prst="rect">
            <a:avLst/>
          </a:prstGeom>
        </p:spPr>
      </p:pic>
      <p:sp>
        <p:nvSpPr>
          <p:cNvPr id="4" name="CuadroTexto 3"/>
          <p:cNvSpPr txBox="1"/>
          <p:nvPr/>
        </p:nvSpPr>
        <p:spPr>
          <a:xfrm>
            <a:off x="6553199" y="4465524"/>
            <a:ext cx="3088641" cy="1754326"/>
          </a:xfrm>
          <a:prstGeom prst="rect">
            <a:avLst/>
          </a:prstGeom>
          <a:noFill/>
          <a:ln>
            <a:noFill/>
          </a:ln>
        </p:spPr>
        <p:txBody>
          <a:bodyPr wrap="square" rtlCol="0">
            <a:spAutoFit/>
          </a:bodyPr>
          <a:lstStyle/>
          <a:p>
            <a:pPr algn="just"/>
            <a:r>
              <a:rPr lang="es-CO" sz="1200" dirty="0">
                <a:latin typeface="Trebuchet MS" panose="020B0603020202020204" pitchFamily="34" charset="0"/>
              </a:rPr>
              <a:t>En enero de 2024</a:t>
            </a:r>
            <a:r>
              <a:rPr lang="es-CO" sz="1200" dirty="0" smtClean="0">
                <a:latin typeface="Trebuchet MS" panose="020B0603020202020204" pitchFamily="34" charset="0"/>
              </a:rPr>
              <a:t>, las </a:t>
            </a:r>
            <a:r>
              <a:rPr lang="es-CO" sz="1200" dirty="0">
                <a:latin typeface="Trebuchet MS" panose="020B0603020202020204" pitchFamily="34" charset="0"/>
              </a:rPr>
              <a:t>exportaciones ascendieron a US$3.745,7 millones </a:t>
            </a:r>
            <a:r>
              <a:rPr lang="es-CO" sz="1200" dirty="0" smtClean="0">
                <a:latin typeface="Trebuchet MS" panose="020B0603020202020204" pitchFamily="34" charset="0"/>
              </a:rPr>
              <a:t>FOB en Colombia, registrando </a:t>
            </a:r>
            <a:r>
              <a:rPr lang="es-CO" sz="1200" dirty="0">
                <a:latin typeface="Trebuchet MS" panose="020B0603020202020204" pitchFamily="34" charset="0"/>
              </a:rPr>
              <a:t>un </a:t>
            </a:r>
            <a:r>
              <a:rPr lang="es-CO" sz="1200" dirty="0" smtClean="0">
                <a:latin typeface="Trebuchet MS" panose="020B0603020202020204" pitchFamily="34" charset="0"/>
              </a:rPr>
              <a:t>crecimiento del </a:t>
            </a:r>
            <a:r>
              <a:rPr lang="es-CO" sz="1200" dirty="0">
                <a:latin typeface="Trebuchet MS" panose="020B0603020202020204" pitchFamily="34" charset="0"/>
              </a:rPr>
              <a:t>1,3% en comparación con el mismo mes del año anterior. Este </a:t>
            </a:r>
            <a:r>
              <a:rPr lang="es-CO" sz="1200" dirty="0" smtClean="0">
                <a:latin typeface="Trebuchet MS" panose="020B0603020202020204" pitchFamily="34" charset="0"/>
              </a:rPr>
              <a:t>incremento, </a:t>
            </a:r>
            <a:r>
              <a:rPr lang="es-CO" sz="1200" dirty="0">
                <a:latin typeface="Trebuchet MS" panose="020B0603020202020204" pitchFamily="34" charset="0"/>
              </a:rPr>
              <a:t>aunque pequeño, es una indicación positiva en las ventas externas del sector Agropecuario, Alimentos y </a:t>
            </a:r>
            <a:r>
              <a:rPr lang="es-CO" sz="1200" dirty="0" smtClean="0">
                <a:latin typeface="Trebuchet MS" panose="020B0603020202020204" pitchFamily="34" charset="0"/>
              </a:rPr>
              <a:t>Bebidas con un incremento del 9,1%.</a:t>
            </a:r>
          </a:p>
        </p:txBody>
      </p:sp>
      <p:sp>
        <p:nvSpPr>
          <p:cNvPr id="46" name="CuadroTexto 45"/>
          <p:cNvSpPr txBox="1"/>
          <p:nvPr/>
        </p:nvSpPr>
        <p:spPr>
          <a:xfrm>
            <a:off x="6553198" y="6242348"/>
            <a:ext cx="3088642" cy="1938992"/>
          </a:xfrm>
          <a:prstGeom prst="rect">
            <a:avLst/>
          </a:prstGeom>
          <a:noFill/>
          <a:ln>
            <a:noFill/>
          </a:ln>
        </p:spPr>
        <p:txBody>
          <a:bodyPr wrap="square" rtlCol="0">
            <a:spAutoFit/>
          </a:bodyPr>
          <a:lstStyle/>
          <a:p>
            <a:pPr algn="just"/>
            <a:r>
              <a:rPr lang="es-CO" sz="1200" dirty="0" smtClean="0">
                <a:latin typeface="Trebuchet MS" panose="020B0603020202020204" pitchFamily="34" charset="0"/>
              </a:rPr>
              <a:t>Otros de los grandes impulsores </a:t>
            </a:r>
            <a:r>
              <a:rPr lang="es-CO" sz="1200" dirty="0">
                <a:latin typeface="Trebuchet MS" panose="020B0603020202020204" pitchFamily="34" charset="0"/>
              </a:rPr>
              <a:t>en las exportaciones para este mes fueron los declarados por </a:t>
            </a:r>
            <a:r>
              <a:rPr lang="es-CO" sz="1200" dirty="0" smtClean="0">
                <a:latin typeface="Trebuchet MS" panose="020B0603020202020204" pitchFamily="34" charset="0"/>
              </a:rPr>
              <a:t>flores, debido a la celebración de San Valentín </a:t>
            </a:r>
            <a:r>
              <a:rPr lang="es-CO" sz="1200" dirty="0">
                <a:latin typeface="Trebuchet MS" panose="020B0603020202020204" pitchFamily="34" charset="0"/>
              </a:rPr>
              <a:t>y </a:t>
            </a:r>
            <a:r>
              <a:rPr lang="es-CO" sz="1200" dirty="0" smtClean="0">
                <a:latin typeface="Trebuchet MS" panose="020B0603020202020204" pitchFamily="34" charset="0"/>
              </a:rPr>
              <a:t>el café.</a:t>
            </a:r>
          </a:p>
          <a:p>
            <a:pPr algn="just"/>
            <a:endParaRPr lang="es-CO" sz="1200" dirty="0">
              <a:latin typeface="Trebuchet MS" panose="020B0603020202020204" pitchFamily="34" charset="0"/>
            </a:endParaRPr>
          </a:p>
          <a:p>
            <a:pPr algn="just"/>
            <a:r>
              <a:rPr lang="es-CO" sz="1200" dirty="0" smtClean="0">
                <a:latin typeface="Trebuchet MS" panose="020B0603020202020204" pitchFamily="34" charset="0"/>
              </a:rPr>
              <a:t>Si bien, para el primer mes del año se evidencia un aumento en cuanto a las exportaciones, se espera un comportamiento similar al 2023 en las toneladas métricas movilizadas.</a:t>
            </a:r>
            <a:endParaRPr lang="es-CO" sz="1200" dirty="0">
              <a:latin typeface="Trebuchet MS" panose="020B0603020202020204" pitchFamily="34" charset="0"/>
            </a:endParaRPr>
          </a:p>
        </p:txBody>
      </p:sp>
    </p:spTree>
    <p:extLst>
      <p:ext uri="{BB962C8B-B14F-4D97-AF65-F5344CB8AC3E}">
        <p14:creationId xmlns:p14="http://schemas.microsoft.com/office/powerpoint/2010/main" val="3879592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20701" y="-126999"/>
            <a:ext cx="9993376" cy="11292002"/>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17" name="Group 7"/>
          <p:cNvGrpSpPr/>
          <p:nvPr/>
        </p:nvGrpSpPr>
        <p:grpSpPr>
          <a:xfrm>
            <a:off x="660810" y="9984028"/>
            <a:ext cx="8578390" cy="1295795"/>
            <a:chOff x="-54769" y="4124325"/>
            <a:chExt cx="9863138" cy="1373981"/>
          </a:xfrm>
        </p:grpSpPr>
        <p:sp>
          <p:nvSpPr>
            <p:cNvPr id="18"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19" name="TextBox 9"/>
          <p:cNvSpPr txBox="1"/>
          <p:nvPr/>
        </p:nvSpPr>
        <p:spPr>
          <a:xfrm>
            <a:off x="3241632" y="1559967"/>
            <a:ext cx="5141466" cy="863581"/>
          </a:xfrm>
          <a:prstGeom prst="rect">
            <a:avLst/>
          </a:prstGeom>
        </p:spPr>
        <p:txBody>
          <a:bodyPr lIns="0" tIns="37661" rIns="0" bIns="0" rtlCol="0" anchor="t"/>
          <a:lstStyle/>
          <a:p>
            <a:pPr>
              <a:lnSpc>
                <a:spcPts val="3400"/>
              </a:lnSpc>
            </a:pPr>
            <a:r>
              <a:rPr lang="en-US" sz="3600" b="1" dirty="0" err="1">
                <a:solidFill>
                  <a:schemeClr val="bg1"/>
                </a:solidFill>
                <a:latin typeface="Trebuchet MS"/>
                <a:ea typeface="Microsoft JhengHei"/>
              </a:rPr>
              <a:t>Comercio</a:t>
            </a:r>
            <a:r>
              <a:rPr lang="en-US" sz="3600" b="1" dirty="0">
                <a:solidFill>
                  <a:schemeClr val="bg1"/>
                </a:solidFill>
                <a:latin typeface="Trebuchet MS"/>
                <a:ea typeface="Microsoft JhengHei"/>
              </a:rPr>
              <a:t> Exterior</a:t>
            </a:r>
            <a:endParaRPr lang="en-US" sz="3600" b="1" dirty="0">
              <a:solidFill>
                <a:schemeClr val="bg1"/>
              </a:solidFill>
              <a:latin typeface="Trebuchet MS"/>
              <a:ea typeface="Microsoft JhengHei"/>
              <a:cs typeface="Lato"/>
            </a:endParaRPr>
          </a:p>
        </p:txBody>
      </p:sp>
      <p:pic>
        <p:nvPicPr>
          <p:cNvPr id="27" name="Imagen 26" descr="Imagen que contiene Texto&#10;&#10;Descripción generada automáticamente">
            <a:extLst>
              <a:ext uri="{FF2B5EF4-FFF2-40B4-BE49-F238E27FC236}">
                <a16:creationId xmlns="" xmlns:a16="http://schemas.microsoft.com/office/drawing/2014/main" id="{DF7F8607-E7B4-9254-5BF0-EA79959EE371}"/>
              </a:ext>
            </a:extLst>
          </p:cNvPr>
          <p:cNvPicPr>
            <a:picLocks noChangeAspect="1"/>
          </p:cNvPicPr>
          <p:nvPr/>
        </p:nvPicPr>
        <p:blipFill>
          <a:blip r:embed="rId3"/>
          <a:stretch>
            <a:fillRect/>
          </a:stretch>
        </p:blipFill>
        <p:spPr>
          <a:xfrm>
            <a:off x="2158690" y="10333436"/>
            <a:ext cx="7125208" cy="831566"/>
          </a:xfrm>
          <a:prstGeom prst="rect">
            <a:avLst/>
          </a:prstGeom>
        </p:spPr>
      </p:pic>
      <p:grpSp>
        <p:nvGrpSpPr>
          <p:cNvPr id="30" name="Group 5"/>
          <p:cNvGrpSpPr/>
          <p:nvPr/>
        </p:nvGrpSpPr>
        <p:grpSpPr>
          <a:xfrm>
            <a:off x="-20699" y="-8748"/>
            <a:ext cx="396000" cy="6095990"/>
            <a:chOff x="0" y="0"/>
            <a:chExt cx="195263" cy="4124325"/>
          </a:xfrm>
        </p:grpSpPr>
        <p:sp>
          <p:nvSpPr>
            <p:cNvPr id="31"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32" name="Group 7"/>
          <p:cNvGrpSpPr/>
          <p:nvPr/>
        </p:nvGrpSpPr>
        <p:grpSpPr>
          <a:xfrm>
            <a:off x="5535" y="9961530"/>
            <a:ext cx="10031263" cy="1318290"/>
            <a:chOff x="-54769" y="4124325"/>
            <a:chExt cx="9863138" cy="1373981"/>
          </a:xfrm>
        </p:grpSpPr>
        <p:sp>
          <p:nvSpPr>
            <p:cNvPr id="3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38" name="Imagen 37"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4"/>
          <a:srcRect t="23188" r="508" b="28261"/>
          <a:stretch/>
        </p:blipFill>
        <p:spPr>
          <a:xfrm>
            <a:off x="998783" y="45931"/>
            <a:ext cx="2525687" cy="802891"/>
          </a:xfrm>
          <a:prstGeom prst="rect">
            <a:avLst/>
          </a:prstGeom>
        </p:spPr>
      </p:pic>
      <p:sp>
        <p:nvSpPr>
          <p:cNvPr id="39" name="CuadroTexto 38">
            <a:extLst>
              <a:ext uri="{FF2B5EF4-FFF2-40B4-BE49-F238E27FC236}">
                <a16:creationId xmlns="" xmlns:a16="http://schemas.microsoft.com/office/drawing/2014/main" id="{4CBEA823-C89C-6439-2823-17B9FE5328C8}"/>
              </a:ext>
            </a:extLst>
          </p:cNvPr>
          <p:cNvSpPr txBox="1"/>
          <p:nvPr/>
        </p:nvSpPr>
        <p:spPr>
          <a:xfrm>
            <a:off x="1708407" y="1413658"/>
            <a:ext cx="1091003" cy="634492"/>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3600" dirty="0" smtClean="0">
                <a:solidFill>
                  <a:schemeClr val="bg1"/>
                </a:solidFill>
                <a:latin typeface="Trebuchet MS"/>
                <a:cs typeface="Calibri"/>
              </a:rPr>
              <a:t>03</a:t>
            </a:r>
            <a:endParaRPr lang="es-ES" sz="3600" dirty="0">
              <a:solidFill>
                <a:schemeClr val="bg1"/>
              </a:solidFill>
              <a:latin typeface="Trebuchet MS"/>
              <a:cs typeface="Calibri"/>
            </a:endParaRPr>
          </a:p>
        </p:txBody>
      </p:sp>
      <p:sp>
        <p:nvSpPr>
          <p:cNvPr id="40"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6</a:t>
            </a:r>
            <a:endParaRPr lang="en-US" sz="3138" b="1" spc="99" dirty="0">
              <a:solidFill>
                <a:srgbClr val="FFFFFF">
                  <a:alpha val="100000"/>
                </a:srgbClr>
              </a:solidFill>
              <a:latin typeface="Trebuchet MS"/>
            </a:endParaRPr>
          </a:p>
        </p:txBody>
      </p:sp>
      <p:grpSp>
        <p:nvGrpSpPr>
          <p:cNvPr id="41" name="Group 7"/>
          <p:cNvGrpSpPr/>
          <p:nvPr/>
        </p:nvGrpSpPr>
        <p:grpSpPr>
          <a:xfrm>
            <a:off x="-20700" y="3117158"/>
            <a:ext cx="10057497" cy="390092"/>
            <a:chOff x="-54769" y="4124325"/>
            <a:chExt cx="9863138" cy="1373981"/>
          </a:xfrm>
          <a:solidFill>
            <a:schemeClr val="bg1">
              <a:lumMod val="95000"/>
            </a:schemeClr>
          </a:solidFill>
        </p:grpSpPr>
        <p:sp>
          <p:nvSpPr>
            <p:cNvPr id="42"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43" name="Imagen 42"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3"/>
          <a:stretch>
            <a:fillRect/>
          </a:stretch>
        </p:blipFill>
        <p:spPr>
          <a:xfrm>
            <a:off x="1512514" y="10172638"/>
            <a:ext cx="7726686" cy="901763"/>
          </a:xfrm>
          <a:prstGeom prst="rect">
            <a:avLst/>
          </a:prstGeom>
        </p:spPr>
      </p:pic>
      <p:grpSp>
        <p:nvGrpSpPr>
          <p:cNvPr id="44" name="Group 13"/>
          <p:cNvGrpSpPr/>
          <p:nvPr/>
        </p:nvGrpSpPr>
        <p:grpSpPr>
          <a:xfrm>
            <a:off x="-20699" y="6054316"/>
            <a:ext cx="396000" cy="5225504"/>
            <a:chOff x="0" y="4124325"/>
            <a:chExt cx="195263" cy="1362075"/>
          </a:xfrm>
          <a:solidFill>
            <a:schemeClr val="bg1">
              <a:lumMod val="65000"/>
            </a:schemeClr>
          </a:solidFill>
        </p:grpSpPr>
        <p:sp>
          <p:nvSpPr>
            <p:cNvPr id="45"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24" name="Group 5">
            <a:extLst>
              <a:ext uri="{FF2B5EF4-FFF2-40B4-BE49-F238E27FC236}">
                <a16:creationId xmlns="" xmlns:a16="http://schemas.microsoft.com/office/drawing/2014/main" id="{4E1C060B-2B3C-773B-E3F8-FE317E4E48CA}"/>
              </a:ext>
            </a:extLst>
          </p:cNvPr>
          <p:cNvGrpSpPr/>
          <p:nvPr/>
        </p:nvGrpSpPr>
        <p:grpSpPr>
          <a:xfrm rot="21600000">
            <a:off x="460375" y="3668048"/>
            <a:ext cx="5788028" cy="6128415"/>
            <a:chOff x="5437547" y="1219181"/>
            <a:chExt cx="4498181" cy="1892300"/>
          </a:xfrm>
        </p:grpSpPr>
        <p:sp>
          <p:nvSpPr>
            <p:cNvPr id="25"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36" name="Group 5">
            <a:extLst>
              <a:ext uri="{FF2B5EF4-FFF2-40B4-BE49-F238E27FC236}">
                <a16:creationId xmlns="" xmlns:a16="http://schemas.microsoft.com/office/drawing/2014/main" id="{4E1C060B-2B3C-773B-E3F8-FE317E4E48CA}"/>
              </a:ext>
            </a:extLst>
          </p:cNvPr>
          <p:cNvGrpSpPr/>
          <p:nvPr/>
        </p:nvGrpSpPr>
        <p:grpSpPr>
          <a:xfrm rot="21600000">
            <a:off x="6314522" y="3668048"/>
            <a:ext cx="3540680" cy="6128415"/>
            <a:chOff x="5437547" y="1219181"/>
            <a:chExt cx="4498181" cy="1892300"/>
          </a:xfrm>
        </p:grpSpPr>
        <p:sp>
          <p:nvSpPr>
            <p:cNvPr id="37"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494" y="3781817"/>
            <a:ext cx="5606174" cy="5606174"/>
          </a:xfrm>
          <a:prstGeom prst="rect">
            <a:avLst/>
          </a:prstGeom>
        </p:spPr>
      </p:pic>
      <p:sp>
        <p:nvSpPr>
          <p:cNvPr id="46" name="CuadroTexto 45"/>
          <p:cNvSpPr txBox="1"/>
          <p:nvPr/>
        </p:nvSpPr>
        <p:spPr>
          <a:xfrm>
            <a:off x="6540500" y="4110514"/>
            <a:ext cx="3088640" cy="2677656"/>
          </a:xfrm>
          <a:prstGeom prst="rect">
            <a:avLst/>
          </a:prstGeom>
          <a:noFill/>
          <a:ln>
            <a:noFill/>
          </a:ln>
        </p:spPr>
        <p:txBody>
          <a:bodyPr wrap="square" rtlCol="0">
            <a:spAutoFit/>
          </a:bodyPr>
          <a:lstStyle/>
          <a:p>
            <a:pPr algn="just"/>
            <a:r>
              <a:rPr lang="es-CO" sz="1200" dirty="0">
                <a:latin typeface="Trebuchet MS" panose="020B0603020202020204" pitchFamily="34" charset="0"/>
              </a:rPr>
              <a:t>En enero de 2024, las importaciones en Colombia registraron una disminución notable en comparación con el mismo mes del año anterior. Según </a:t>
            </a:r>
            <a:r>
              <a:rPr lang="es-CO" sz="1200" dirty="0" smtClean="0">
                <a:latin typeface="Trebuchet MS" panose="020B0603020202020204" pitchFamily="34" charset="0"/>
              </a:rPr>
              <a:t>el reporte de la </a:t>
            </a:r>
            <a:r>
              <a:rPr lang="es-CO" sz="1200" dirty="0">
                <a:latin typeface="Trebuchet MS" panose="020B0603020202020204" pitchFamily="34" charset="0"/>
              </a:rPr>
              <a:t>DIAN, las importaciones alcanzaron los US$4.959,0 millones CIF, representando una caída del </a:t>
            </a:r>
            <a:r>
              <a:rPr lang="es-CO" sz="1200" dirty="0" smtClean="0">
                <a:latin typeface="Trebuchet MS" panose="020B0603020202020204" pitchFamily="34" charset="0"/>
              </a:rPr>
              <a:t>10,3%. </a:t>
            </a:r>
            <a:r>
              <a:rPr lang="es-CO" sz="1200" dirty="0">
                <a:latin typeface="Trebuchet MS" panose="020B0603020202020204" pitchFamily="34" charset="0"/>
              </a:rPr>
              <a:t>Este descenso se debió principalmente a la disminución de un 48,3% en el sector de Combustibles y productos de las industrias extractivas. Sin embargo, a pesar de este declive, Colombia mantiene su posición como uno de los principales mercados de importación en América Latina.</a:t>
            </a:r>
          </a:p>
        </p:txBody>
      </p:sp>
      <p:sp>
        <p:nvSpPr>
          <p:cNvPr id="47" name="CuadroTexto 46"/>
          <p:cNvSpPr txBox="1"/>
          <p:nvPr/>
        </p:nvSpPr>
        <p:spPr>
          <a:xfrm>
            <a:off x="6540500" y="6993155"/>
            <a:ext cx="3042920" cy="2123658"/>
          </a:xfrm>
          <a:prstGeom prst="rect">
            <a:avLst/>
          </a:prstGeom>
          <a:noFill/>
          <a:ln>
            <a:noFill/>
          </a:ln>
        </p:spPr>
        <p:txBody>
          <a:bodyPr wrap="square" rtlCol="0">
            <a:spAutoFit/>
          </a:bodyPr>
          <a:lstStyle/>
          <a:p>
            <a:pPr algn="just"/>
            <a:r>
              <a:rPr lang="es-CO" sz="1200" dirty="0">
                <a:latin typeface="Trebuchet MS" panose="020B0603020202020204" pitchFamily="34" charset="0"/>
              </a:rPr>
              <a:t>En </a:t>
            </a:r>
            <a:r>
              <a:rPr lang="es-CO" sz="1200" dirty="0" smtClean="0">
                <a:latin typeface="Trebuchet MS" panose="020B0603020202020204" pitchFamily="34" charset="0"/>
              </a:rPr>
              <a:t>cuánto a la balanza comercial, se ha registrado una disminución notable en el 2024 que se debe a la caída de las importaciones</a:t>
            </a:r>
            <a:r>
              <a:rPr lang="es-CO" sz="1200" dirty="0">
                <a:latin typeface="Trebuchet MS" panose="020B0603020202020204" pitchFamily="34" charset="0"/>
              </a:rPr>
              <a:t>. El sector logístico, que es una parte integral de la economía colombiana, ha sido particularmente afectado. Las disminuciones en este sector pueden tener un impacto negativo en la economía colombiana, ya que el sector logístico es fundamental para el comercio y la distribución de productos.</a:t>
            </a:r>
          </a:p>
        </p:txBody>
      </p:sp>
    </p:spTree>
    <p:extLst>
      <p:ext uri="{BB962C8B-B14F-4D97-AF65-F5344CB8AC3E}">
        <p14:creationId xmlns:p14="http://schemas.microsoft.com/office/powerpoint/2010/main" val="3127464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3"/>
          <p:cNvGrpSpPr/>
          <p:nvPr/>
        </p:nvGrpSpPr>
        <p:grpSpPr>
          <a:xfrm>
            <a:off x="0" y="-139700"/>
            <a:ext cx="9972675" cy="11304701"/>
            <a:chOff x="0" y="0"/>
            <a:chExt cx="9753600" cy="5486400"/>
          </a:xfrm>
          <a:solidFill>
            <a:srgbClr val="026B84"/>
          </a:solidFill>
        </p:grpSpPr>
        <p:sp>
          <p:nvSpPr>
            <p:cNvPr id="29" name="Freeform 2"/>
            <p:cNvSpPr/>
            <p:nvPr/>
          </p:nvSpPr>
          <p:spPr>
            <a:xfrm>
              <a:off x="0" y="0"/>
              <a:ext cx="9753600" cy="5486400"/>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sp>
        <p:nvSpPr>
          <p:cNvPr id="19" name="TextBox 9"/>
          <p:cNvSpPr txBox="1"/>
          <p:nvPr/>
        </p:nvSpPr>
        <p:spPr>
          <a:xfrm>
            <a:off x="3241632" y="1559967"/>
            <a:ext cx="5141466" cy="863581"/>
          </a:xfrm>
          <a:prstGeom prst="rect">
            <a:avLst/>
          </a:prstGeom>
        </p:spPr>
        <p:txBody>
          <a:bodyPr lIns="0" tIns="37661" rIns="0" bIns="0" rtlCol="0" anchor="t"/>
          <a:lstStyle/>
          <a:p>
            <a:pPr>
              <a:lnSpc>
                <a:spcPts val="3400"/>
              </a:lnSpc>
            </a:pPr>
            <a:r>
              <a:rPr lang="en-US" sz="3600" b="1" dirty="0" err="1">
                <a:solidFill>
                  <a:schemeClr val="bg1"/>
                </a:solidFill>
                <a:latin typeface="Trebuchet MS"/>
                <a:ea typeface="Microsoft JhengHei"/>
              </a:rPr>
              <a:t>Viajes</a:t>
            </a:r>
            <a:r>
              <a:rPr lang="en-US" sz="3600" b="1" dirty="0">
                <a:solidFill>
                  <a:schemeClr val="bg1"/>
                </a:solidFill>
                <a:latin typeface="Trebuchet MS"/>
                <a:ea typeface="Microsoft JhengHei"/>
              </a:rPr>
              <a:t> </a:t>
            </a:r>
            <a:r>
              <a:rPr lang="en-US" sz="3600" b="1" dirty="0" err="1">
                <a:solidFill>
                  <a:schemeClr val="bg1"/>
                </a:solidFill>
                <a:latin typeface="Trebuchet MS"/>
                <a:ea typeface="Microsoft JhengHei"/>
              </a:rPr>
              <a:t>Realizados</a:t>
            </a:r>
            <a:r>
              <a:rPr lang="en-US" sz="3600" b="1" dirty="0">
                <a:solidFill>
                  <a:schemeClr val="bg1"/>
                </a:solidFill>
                <a:latin typeface="Trebuchet MS"/>
                <a:ea typeface="Microsoft JhengHei"/>
              </a:rPr>
              <a:t> </a:t>
            </a:r>
            <a:r>
              <a:rPr lang="en-US" sz="3600" b="1" dirty="0" err="1">
                <a:solidFill>
                  <a:schemeClr val="bg1"/>
                </a:solidFill>
                <a:latin typeface="Trebuchet MS"/>
                <a:ea typeface="Microsoft JhengHei"/>
              </a:rPr>
              <a:t>por</a:t>
            </a:r>
            <a:r>
              <a:rPr lang="en-US" sz="3600" b="1" dirty="0">
                <a:solidFill>
                  <a:schemeClr val="bg1"/>
                </a:solidFill>
                <a:latin typeface="Trebuchet MS"/>
                <a:ea typeface="Microsoft JhengHei"/>
              </a:rPr>
              <a:t> </a:t>
            </a:r>
            <a:r>
              <a:rPr lang="en-US" sz="3600" b="1" dirty="0" err="1">
                <a:solidFill>
                  <a:schemeClr val="bg1"/>
                </a:solidFill>
                <a:latin typeface="Trebuchet MS"/>
                <a:ea typeface="Microsoft JhengHei"/>
              </a:rPr>
              <a:t>Carretera</a:t>
            </a:r>
            <a:endParaRPr lang="en-US" sz="3600" b="1" dirty="0">
              <a:solidFill>
                <a:schemeClr val="bg1"/>
              </a:solidFill>
              <a:latin typeface="Trebuchet MS"/>
              <a:ea typeface="Microsoft JhengHei"/>
              <a:cs typeface="Lato"/>
            </a:endParaRPr>
          </a:p>
        </p:txBody>
      </p:sp>
      <p:grpSp>
        <p:nvGrpSpPr>
          <p:cNvPr id="59" name="Group 5">
            <a:extLst>
              <a:ext uri="{FF2B5EF4-FFF2-40B4-BE49-F238E27FC236}">
                <a16:creationId xmlns="" xmlns:a16="http://schemas.microsoft.com/office/drawing/2014/main" id="{4E1C060B-2B3C-773B-E3F8-FE317E4E48CA}"/>
              </a:ext>
            </a:extLst>
          </p:cNvPr>
          <p:cNvGrpSpPr/>
          <p:nvPr/>
        </p:nvGrpSpPr>
        <p:grpSpPr>
          <a:xfrm rot="21600000">
            <a:off x="745532" y="3667582"/>
            <a:ext cx="3808777" cy="2339857"/>
            <a:chOff x="5437547" y="1219181"/>
            <a:chExt cx="4498181" cy="1892300"/>
          </a:xfrm>
        </p:grpSpPr>
        <p:sp>
          <p:nvSpPr>
            <p:cNvPr id="60" name="Freeform 4">
              <a:extLst>
                <a:ext uri="{FF2B5EF4-FFF2-40B4-BE49-F238E27FC236}">
                  <a16:creationId xmlns="" xmlns:a16="http://schemas.microsoft.com/office/drawing/2014/main" id="{91B3D730-6183-EDCD-1810-BAC5FD9A6F28}"/>
                </a:ext>
              </a:extLst>
            </p:cNvPr>
            <p:cNvSpPr/>
            <p:nvPr/>
          </p:nvSpPr>
          <p:spPr>
            <a:xfrm>
              <a:off x="5437547" y="1219181"/>
              <a:ext cx="4498181" cy="18923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61" name="Group 8">
            <a:extLst>
              <a:ext uri="{FF2B5EF4-FFF2-40B4-BE49-F238E27FC236}">
                <a16:creationId xmlns="" xmlns:a16="http://schemas.microsoft.com/office/drawing/2014/main" id="{DD9A9C97-B642-5DBA-D8B4-2821AB373C55}"/>
              </a:ext>
            </a:extLst>
          </p:cNvPr>
          <p:cNvGrpSpPr/>
          <p:nvPr/>
        </p:nvGrpSpPr>
        <p:grpSpPr>
          <a:xfrm rot="21600000">
            <a:off x="745531" y="6097297"/>
            <a:ext cx="3808777" cy="1395160"/>
            <a:chOff x="5437547" y="3207525"/>
            <a:chExt cx="4498181" cy="2082800"/>
          </a:xfrm>
        </p:grpSpPr>
        <p:sp>
          <p:nvSpPr>
            <p:cNvPr id="62" name="Freeform 7">
              <a:extLst>
                <a:ext uri="{FF2B5EF4-FFF2-40B4-BE49-F238E27FC236}">
                  <a16:creationId xmlns="" xmlns:a16="http://schemas.microsoft.com/office/drawing/2014/main" id="{892FEEC3-7D02-0EC9-8521-17A8E29A0E61}"/>
                </a:ext>
              </a:extLst>
            </p:cNvPr>
            <p:cNvSpPr/>
            <p:nvPr/>
          </p:nvSpPr>
          <p:spPr>
            <a:xfrm>
              <a:off x="5437547" y="3207525"/>
              <a:ext cx="4498181" cy="2082800"/>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63" name="Group 10">
            <a:extLst>
              <a:ext uri="{FF2B5EF4-FFF2-40B4-BE49-F238E27FC236}">
                <a16:creationId xmlns="" xmlns:a16="http://schemas.microsoft.com/office/drawing/2014/main" id="{CE2F2427-B758-F2E1-6305-6CC7F1356DE5}"/>
              </a:ext>
            </a:extLst>
          </p:cNvPr>
          <p:cNvGrpSpPr/>
          <p:nvPr/>
        </p:nvGrpSpPr>
        <p:grpSpPr>
          <a:xfrm rot="21600000">
            <a:off x="4719468" y="3666269"/>
            <a:ext cx="4767812" cy="3826187"/>
            <a:chOff x="-98065" y="1307750"/>
            <a:chExt cx="5461794" cy="3980193"/>
          </a:xfrm>
        </p:grpSpPr>
        <p:sp>
          <p:nvSpPr>
            <p:cNvPr id="64" name="Freeform 9">
              <a:extLst>
                <a:ext uri="{FF2B5EF4-FFF2-40B4-BE49-F238E27FC236}">
                  <a16:creationId xmlns="" xmlns:a16="http://schemas.microsoft.com/office/drawing/2014/main" id="{B8519B04-62B4-DC47-3FDA-9F6B4EAE530A}"/>
                </a:ext>
              </a:extLst>
            </p:cNvPr>
            <p:cNvSpPr/>
            <p:nvPr/>
          </p:nvSpPr>
          <p:spPr>
            <a:xfrm>
              <a:off x="-98065" y="1307750"/>
              <a:ext cx="5461794" cy="3980193"/>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sp>
        <p:nvSpPr>
          <p:cNvPr id="82" name="Rectángulo 81">
            <a:extLst>
              <a:ext uri="{FF2B5EF4-FFF2-40B4-BE49-F238E27FC236}">
                <a16:creationId xmlns="" xmlns:a16="http://schemas.microsoft.com/office/drawing/2014/main" id="{008F52B4-8D90-2131-0F44-ECD74A6B4C33}"/>
              </a:ext>
            </a:extLst>
          </p:cNvPr>
          <p:cNvSpPr/>
          <p:nvPr/>
        </p:nvSpPr>
        <p:spPr>
          <a:xfrm>
            <a:off x="1432499" y="3629554"/>
            <a:ext cx="2434841" cy="329302"/>
          </a:xfrm>
          <a:prstGeom prst="rect">
            <a:avLst/>
          </a:prstGeom>
          <a:solidFill>
            <a:srgbClr val="093E5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ea typeface="Calibri"/>
                <a:cs typeface="Calibri"/>
              </a:rPr>
              <a:t>Principales Variaciones</a:t>
            </a:r>
            <a:endParaRPr lang="es-ES" sz="1569" dirty="0"/>
          </a:p>
        </p:txBody>
      </p:sp>
      <p:sp>
        <p:nvSpPr>
          <p:cNvPr id="83" name="Rectángulo: esquinas redondeadas 48">
            <a:extLst>
              <a:ext uri="{FF2B5EF4-FFF2-40B4-BE49-F238E27FC236}">
                <a16:creationId xmlns="" xmlns:a16="http://schemas.microsoft.com/office/drawing/2014/main" id="{00ADCAEF-5C74-50F2-0F2D-F7BD6F482066}"/>
              </a:ext>
            </a:extLst>
          </p:cNvPr>
          <p:cNvSpPr/>
          <p:nvPr/>
        </p:nvSpPr>
        <p:spPr>
          <a:xfrm>
            <a:off x="6370441" y="3594555"/>
            <a:ext cx="1465865" cy="295766"/>
          </a:xfrm>
          <a:prstGeom prst="rect">
            <a:avLst/>
          </a:prstGeom>
          <a:solidFill>
            <a:srgbClr val="093E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569" dirty="0">
                <a:latin typeface="Trebuchet MS"/>
                <a:cs typeface="Calibri"/>
              </a:rPr>
              <a:t>Viajes</a:t>
            </a:r>
            <a:endParaRPr lang="es-ES" sz="1569" dirty="0">
              <a:latin typeface="Trebuchet MS"/>
            </a:endParaRPr>
          </a:p>
        </p:txBody>
      </p:sp>
      <p:sp>
        <p:nvSpPr>
          <p:cNvPr id="87" name="Freeform 7">
            <a:extLst>
              <a:ext uri="{FF2B5EF4-FFF2-40B4-BE49-F238E27FC236}">
                <a16:creationId xmlns="" xmlns:a16="http://schemas.microsoft.com/office/drawing/2014/main" id="{892FEEC3-7D02-0EC9-8521-17A8E29A0E61}"/>
              </a:ext>
            </a:extLst>
          </p:cNvPr>
          <p:cNvSpPr/>
          <p:nvPr/>
        </p:nvSpPr>
        <p:spPr>
          <a:xfrm>
            <a:off x="745531" y="7564156"/>
            <a:ext cx="8741749" cy="2218924"/>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nvGrpSpPr>
          <p:cNvPr id="5" name="Grupo 4"/>
          <p:cNvGrpSpPr/>
          <p:nvPr/>
        </p:nvGrpSpPr>
        <p:grpSpPr>
          <a:xfrm>
            <a:off x="5348993" y="4010134"/>
            <a:ext cx="1686427" cy="539244"/>
            <a:chOff x="5343198" y="3919689"/>
            <a:chExt cx="1686427" cy="539244"/>
          </a:xfrm>
        </p:grpSpPr>
        <p:sp>
          <p:nvSpPr>
            <p:cNvPr id="80" name="Rectángulo: esquinas redondeadas 5">
              <a:extLst>
                <a:ext uri="{FF2B5EF4-FFF2-40B4-BE49-F238E27FC236}">
                  <a16:creationId xmlns="" xmlns:a16="http://schemas.microsoft.com/office/drawing/2014/main" id="{38A45D39-DFE1-833D-FA1C-73D84FA71D2F}"/>
                </a:ext>
              </a:extLst>
            </p:cNvPr>
            <p:cNvSpPr/>
            <p:nvPr/>
          </p:nvSpPr>
          <p:spPr>
            <a:xfrm>
              <a:off x="5343198" y="3919689"/>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2093" dirty="0">
                <a:latin typeface="Trebuchet MS"/>
                <a:ea typeface="Calibri"/>
                <a:cs typeface="Calibri"/>
              </a:endParaRPr>
            </a:p>
          </p:txBody>
        </p:sp>
        <p:sp>
          <p:nvSpPr>
            <p:cNvPr id="81" name="TextBox 27">
              <a:extLst>
                <a:ext uri="{FF2B5EF4-FFF2-40B4-BE49-F238E27FC236}">
                  <a16:creationId xmlns="" xmlns:a16="http://schemas.microsoft.com/office/drawing/2014/main" id="{DF68433A-B0BA-4642-A772-E5B0EEAEF636}"/>
                </a:ext>
              </a:extLst>
            </p:cNvPr>
            <p:cNvSpPr txBox="1"/>
            <p:nvPr/>
          </p:nvSpPr>
          <p:spPr>
            <a:xfrm>
              <a:off x="5623570" y="4307984"/>
              <a:ext cx="1116109" cy="108438"/>
            </a:xfrm>
            <a:prstGeom prst="rect">
              <a:avLst/>
            </a:prstGeom>
          </p:spPr>
          <p:txBody>
            <a:bodyPr lIns="0" tIns="12554" rIns="0" bIns="0" rtlCol="0" anchor="t"/>
            <a:lstStyle/>
            <a:p>
              <a:pPr>
                <a:lnSpc>
                  <a:spcPts val="915"/>
                </a:lnSpc>
              </a:pPr>
              <a:r>
                <a:rPr lang="en-US" sz="1221" b="1" dirty="0" err="1">
                  <a:latin typeface="Trebuchet MS"/>
                </a:rPr>
                <a:t>Mes</a:t>
              </a:r>
              <a:r>
                <a:rPr lang="en-US" sz="1046" b="1" dirty="0">
                  <a:latin typeface="Trebuchet MS"/>
                </a:rPr>
                <a:t> </a:t>
              </a:r>
              <a:r>
                <a:rPr lang="en-US" sz="1221" b="1" dirty="0" err="1">
                  <a:latin typeface="Trebuchet MS"/>
                </a:rPr>
                <a:t>Consultado</a:t>
              </a:r>
              <a:endParaRPr lang="en-US" sz="1046" b="1" dirty="0">
                <a:latin typeface="Trebuchet MS"/>
              </a:endParaRPr>
            </a:p>
          </p:txBody>
        </p:sp>
        <p:sp>
          <p:nvSpPr>
            <p:cNvPr id="8" name="CuadroTexto 7"/>
            <p:cNvSpPr txBox="1"/>
            <p:nvPr/>
          </p:nvSpPr>
          <p:spPr>
            <a:xfrm>
              <a:off x="5634329" y="3930440"/>
              <a:ext cx="1259317" cy="414409"/>
            </a:xfrm>
            <a:prstGeom prst="rect">
              <a:avLst/>
            </a:prstGeom>
            <a:noFill/>
            <a:ln>
              <a:noFill/>
            </a:ln>
          </p:spPr>
          <p:txBody>
            <a:bodyPr wrap="square" rtlCol="0">
              <a:spAutoFit/>
            </a:bodyPr>
            <a:lstStyle/>
            <a:p>
              <a:r>
                <a:rPr lang="es-ES" sz="2093" dirty="0" smtClean="0">
                  <a:solidFill>
                    <a:schemeClr val="bg1"/>
                  </a:solidFill>
                  <a:latin typeface="Trebuchet MS"/>
                  <a:ea typeface="Calibri"/>
                  <a:cs typeface="Calibri"/>
                </a:rPr>
                <a:t>978.787</a:t>
              </a:r>
              <a:endParaRPr lang="es-CO" sz="2093" dirty="0">
                <a:solidFill>
                  <a:schemeClr val="bg1"/>
                </a:solidFill>
              </a:endParaRPr>
            </a:p>
          </p:txBody>
        </p:sp>
      </p:grpSp>
      <p:grpSp>
        <p:nvGrpSpPr>
          <p:cNvPr id="3" name="Grupo 2"/>
          <p:cNvGrpSpPr/>
          <p:nvPr/>
        </p:nvGrpSpPr>
        <p:grpSpPr>
          <a:xfrm>
            <a:off x="7143614" y="4010491"/>
            <a:ext cx="1686427" cy="539244"/>
            <a:chOff x="7137819" y="3920046"/>
            <a:chExt cx="1686427" cy="539244"/>
          </a:xfrm>
        </p:grpSpPr>
        <p:sp>
          <p:nvSpPr>
            <p:cNvPr id="85" name="Rectángulo: esquinas redondeadas 5">
              <a:extLst>
                <a:ext uri="{FF2B5EF4-FFF2-40B4-BE49-F238E27FC236}">
                  <a16:creationId xmlns="" xmlns:a16="http://schemas.microsoft.com/office/drawing/2014/main" id="{38A45D39-DFE1-833D-FA1C-73D84FA71D2F}"/>
                </a:ext>
              </a:extLst>
            </p:cNvPr>
            <p:cNvSpPr/>
            <p:nvPr/>
          </p:nvSpPr>
          <p:spPr>
            <a:xfrm>
              <a:off x="7137819" y="3920046"/>
              <a:ext cx="1686427" cy="539244"/>
            </a:xfrm>
            <a:prstGeom prst="roundRect">
              <a:avLst/>
            </a:prstGeom>
            <a:solidFill>
              <a:srgbClr val="35A1BB"/>
            </a:solidFill>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959" dirty="0">
                <a:latin typeface="Trebuchet MS"/>
                <a:ea typeface="Calibri"/>
                <a:cs typeface="Calibri"/>
              </a:endParaRPr>
            </a:p>
          </p:txBody>
        </p:sp>
        <p:sp>
          <p:nvSpPr>
            <p:cNvPr id="86" name="TextBox 27">
              <a:extLst>
                <a:ext uri="{FF2B5EF4-FFF2-40B4-BE49-F238E27FC236}">
                  <a16:creationId xmlns="" xmlns:a16="http://schemas.microsoft.com/office/drawing/2014/main" id="{D0F7055A-FDF1-D6A8-5CD4-F76362A80611}"/>
                </a:ext>
              </a:extLst>
            </p:cNvPr>
            <p:cNvSpPr txBox="1"/>
            <p:nvPr/>
          </p:nvSpPr>
          <p:spPr>
            <a:xfrm>
              <a:off x="7508051" y="4312311"/>
              <a:ext cx="1000641" cy="116251"/>
            </a:xfrm>
            <a:prstGeom prst="rect">
              <a:avLst/>
            </a:prstGeom>
            <a:solidFill>
              <a:srgbClr val="35A1BB"/>
            </a:solidFill>
          </p:spPr>
          <p:txBody>
            <a:bodyPr lIns="0" tIns="12554" rIns="0" bIns="0" rtlCol="0" anchor="t"/>
            <a:lstStyle/>
            <a:p>
              <a:pPr>
                <a:lnSpc>
                  <a:spcPts val="915"/>
                </a:lnSpc>
              </a:pPr>
              <a:r>
                <a:rPr lang="en-US" sz="1221" b="1" dirty="0" err="1">
                  <a:latin typeface="Trebuchet MS"/>
                </a:rPr>
                <a:t>Año</a:t>
              </a:r>
              <a:r>
                <a:rPr lang="en-US" sz="1221" b="1" dirty="0">
                  <a:latin typeface="Trebuchet MS"/>
                </a:rPr>
                <a:t> Corrido</a:t>
              </a:r>
              <a:r>
                <a:rPr lang="en-US" sz="1221" b="1" dirty="0">
                  <a:solidFill>
                    <a:srgbClr val="FFFFFF"/>
                  </a:solidFill>
                  <a:latin typeface="Trebuchet MS"/>
                </a:rPr>
                <a:t> </a:t>
              </a:r>
            </a:p>
          </p:txBody>
        </p:sp>
        <p:sp>
          <p:nvSpPr>
            <p:cNvPr id="88" name="CuadroTexto 87"/>
            <p:cNvSpPr txBox="1"/>
            <p:nvPr/>
          </p:nvSpPr>
          <p:spPr>
            <a:xfrm>
              <a:off x="7264627" y="3930440"/>
              <a:ext cx="1409223" cy="414409"/>
            </a:xfrm>
            <a:prstGeom prst="rect">
              <a:avLst/>
            </a:prstGeom>
            <a:noFill/>
            <a:ln>
              <a:noFill/>
            </a:ln>
          </p:spPr>
          <p:txBody>
            <a:bodyPr wrap="square" rtlCol="0">
              <a:spAutoFit/>
            </a:bodyPr>
            <a:lstStyle/>
            <a:p>
              <a:r>
                <a:rPr lang="es-ES" sz="2093" dirty="0" smtClean="0">
                  <a:solidFill>
                    <a:schemeClr val="bg1"/>
                  </a:solidFill>
                  <a:latin typeface="Trebuchet MS"/>
                  <a:ea typeface="Calibri"/>
                  <a:cs typeface="Calibri"/>
                </a:rPr>
                <a:t>1.933.444</a:t>
              </a:r>
              <a:endParaRPr lang="es-CO" sz="2093" dirty="0">
                <a:solidFill>
                  <a:schemeClr val="bg1"/>
                </a:solidFill>
              </a:endParaRPr>
            </a:p>
          </p:txBody>
        </p:sp>
      </p:grpSp>
      <p:sp>
        <p:nvSpPr>
          <p:cNvPr id="56" name="Rectángulo 55">
            <a:extLst>
              <a:ext uri="{FF2B5EF4-FFF2-40B4-BE49-F238E27FC236}">
                <a16:creationId xmlns:a16="http://schemas.microsoft.com/office/drawing/2014/main" xmlns="" id="{772B5296-496D-0F10-EEA0-1EBF74777A13}"/>
              </a:ext>
            </a:extLst>
          </p:cNvPr>
          <p:cNvSpPr/>
          <p:nvPr/>
        </p:nvSpPr>
        <p:spPr>
          <a:xfrm>
            <a:off x="796332" y="5573191"/>
            <a:ext cx="1184770" cy="1847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046">
              <a:latin typeface="Trebuchet MS"/>
              <a:cs typeface="Calibri"/>
            </a:endParaRPr>
          </a:p>
          <a:p>
            <a:pPr algn="ctr"/>
            <a:endParaRPr lang="es-ES" sz="1046">
              <a:solidFill>
                <a:schemeClr val="tx1"/>
              </a:solidFill>
              <a:latin typeface="Trebuchet MS"/>
              <a:cs typeface="Calibri"/>
            </a:endParaRPr>
          </a:p>
          <a:p>
            <a:pPr algn="ctr"/>
            <a:r>
              <a:rPr lang="es-ES" sz="1046" b="1">
                <a:solidFill>
                  <a:schemeClr val="tx1"/>
                </a:solidFill>
                <a:latin typeface="Trebuchet MS"/>
                <a:cs typeface="Calibri"/>
              </a:rPr>
              <a:t>Mes Anterior</a:t>
            </a:r>
            <a:endParaRPr lang="es-ES" sz="1569" b="1">
              <a:solidFill>
                <a:schemeClr val="tx1"/>
              </a:solidFill>
              <a:cs typeface="Calibri"/>
            </a:endParaRPr>
          </a:p>
          <a:p>
            <a:pPr algn="ctr"/>
            <a:endParaRPr lang="es-ES" sz="1569">
              <a:cs typeface="Calibri"/>
            </a:endParaRPr>
          </a:p>
        </p:txBody>
      </p:sp>
      <p:sp>
        <p:nvSpPr>
          <p:cNvPr id="57" name="Rectángulo 56">
            <a:extLst>
              <a:ext uri="{FF2B5EF4-FFF2-40B4-BE49-F238E27FC236}">
                <a16:creationId xmlns:a16="http://schemas.microsoft.com/office/drawing/2014/main" xmlns="" id="{8A3275FE-E9EB-2D4A-2665-6550FA65BFC6}"/>
              </a:ext>
            </a:extLst>
          </p:cNvPr>
          <p:cNvSpPr/>
          <p:nvPr/>
        </p:nvSpPr>
        <p:spPr>
          <a:xfrm>
            <a:off x="2128703" y="5588766"/>
            <a:ext cx="1184770" cy="18471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1046" dirty="0">
              <a:latin typeface="Trebuchet MS"/>
              <a:cs typeface="Calibri"/>
            </a:endParaRPr>
          </a:p>
          <a:p>
            <a:pPr algn="ctr"/>
            <a:endParaRPr lang="es-ES" sz="1046" dirty="0">
              <a:solidFill>
                <a:schemeClr val="tx1"/>
              </a:solidFill>
              <a:latin typeface="Trebuchet MS"/>
              <a:cs typeface="Calibri"/>
            </a:endParaRPr>
          </a:p>
          <a:p>
            <a:pPr algn="ctr"/>
            <a:r>
              <a:rPr lang="es-ES" sz="1046" b="1" dirty="0">
                <a:solidFill>
                  <a:schemeClr val="tx1"/>
                </a:solidFill>
                <a:latin typeface="Trebuchet MS"/>
                <a:cs typeface="Calibri"/>
              </a:rPr>
              <a:t>Mismo Mes Año Anterior</a:t>
            </a:r>
            <a:endParaRPr lang="es-ES" sz="1569" b="1" dirty="0">
              <a:solidFill>
                <a:schemeClr val="tx1"/>
              </a:solidFill>
              <a:cs typeface="Calibri"/>
            </a:endParaRPr>
          </a:p>
          <a:p>
            <a:pPr algn="ctr"/>
            <a:endParaRPr lang="es-ES" sz="1569" dirty="0">
              <a:cs typeface="Calibri"/>
            </a:endParaRPr>
          </a:p>
        </p:txBody>
      </p:sp>
      <p:sp>
        <p:nvSpPr>
          <p:cNvPr id="58" name="Rectángulo 57">
            <a:extLst>
              <a:ext uri="{FF2B5EF4-FFF2-40B4-BE49-F238E27FC236}">
                <a16:creationId xmlns:a16="http://schemas.microsoft.com/office/drawing/2014/main" xmlns="" id="{1B4FFF3C-A2A8-3880-F591-83989D4B6E38}"/>
              </a:ext>
            </a:extLst>
          </p:cNvPr>
          <p:cNvSpPr/>
          <p:nvPr/>
        </p:nvSpPr>
        <p:spPr>
          <a:xfrm>
            <a:off x="3353782" y="5600179"/>
            <a:ext cx="1184770" cy="29433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9715" tIns="39858" rIns="79715" bIns="39858" rtlCol="0" anchor="ctr"/>
          <a:lstStyle/>
          <a:p>
            <a:pPr algn="ctr"/>
            <a:endParaRPr lang="es-ES" sz="1046" dirty="0">
              <a:latin typeface="Trebuchet MS"/>
              <a:cs typeface="Calibri"/>
            </a:endParaRPr>
          </a:p>
          <a:p>
            <a:pPr algn="ctr"/>
            <a:endParaRPr lang="es-ES" sz="1046" dirty="0">
              <a:solidFill>
                <a:schemeClr val="tx1"/>
              </a:solidFill>
              <a:latin typeface="Trebuchet MS"/>
              <a:cs typeface="Calibri"/>
            </a:endParaRPr>
          </a:p>
          <a:p>
            <a:pPr algn="ctr"/>
            <a:r>
              <a:rPr lang="es-ES" sz="1046" b="1" dirty="0">
                <a:solidFill>
                  <a:schemeClr val="tx1"/>
                </a:solidFill>
                <a:latin typeface="Trebuchet MS"/>
                <a:cs typeface="Calibri"/>
              </a:rPr>
              <a:t>Año Corrido</a:t>
            </a:r>
          </a:p>
          <a:p>
            <a:pPr algn="ctr"/>
            <a:r>
              <a:rPr lang="es-ES" sz="1046" b="1" dirty="0">
                <a:solidFill>
                  <a:schemeClr val="tx1"/>
                </a:solidFill>
                <a:latin typeface="Trebuchet MS"/>
                <a:cs typeface="Calibri"/>
              </a:rPr>
              <a:t>2024/2023</a:t>
            </a:r>
          </a:p>
          <a:p>
            <a:pPr algn="ctr"/>
            <a:endParaRPr lang="es-ES" sz="1046" b="1" dirty="0">
              <a:solidFill>
                <a:srgbClr val="000000"/>
              </a:solidFill>
              <a:latin typeface="Trebuchet MS"/>
              <a:ea typeface="Calibri" panose="020F0502020204030204"/>
              <a:cs typeface="Calibri"/>
            </a:endParaRPr>
          </a:p>
          <a:p>
            <a:pPr algn="ctr"/>
            <a:endParaRPr lang="es-ES" sz="1569" dirty="0">
              <a:ea typeface="Calibri" panose="020F0502020204030204"/>
              <a:cs typeface="Calibri"/>
            </a:endParaRPr>
          </a:p>
        </p:txBody>
      </p:sp>
      <p:sp>
        <p:nvSpPr>
          <p:cNvPr id="65" name="CuadroTexto 64">
            <a:extLst>
              <a:ext uri="{FF2B5EF4-FFF2-40B4-BE49-F238E27FC236}">
                <a16:creationId xmlns:a16="http://schemas.microsoft.com/office/drawing/2014/main" xmlns="" id="{BCAFC870-D252-B2F4-BBEC-41A433E66ACA}"/>
              </a:ext>
            </a:extLst>
          </p:cNvPr>
          <p:cNvSpPr txBox="1"/>
          <p:nvPr/>
        </p:nvSpPr>
        <p:spPr>
          <a:xfrm>
            <a:off x="1019255" y="5133895"/>
            <a:ext cx="855614" cy="402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9AD1DF"/>
                </a:solidFill>
                <a:latin typeface="Trebuchet MS"/>
                <a:cs typeface="Calibri"/>
              </a:rPr>
              <a:t>2,5%</a:t>
            </a:r>
            <a:endParaRPr lang="es-ES" sz="2093" b="1" dirty="0">
              <a:solidFill>
                <a:srgbClr val="9AD1DF"/>
              </a:solidFill>
              <a:latin typeface="Trebuchet MS"/>
            </a:endParaRPr>
          </a:p>
        </p:txBody>
      </p:sp>
      <p:sp>
        <p:nvSpPr>
          <p:cNvPr id="66" name="CuadroTexto 65">
            <a:extLst>
              <a:ext uri="{FF2B5EF4-FFF2-40B4-BE49-F238E27FC236}">
                <a16:creationId xmlns:a16="http://schemas.microsoft.com/office/drawing/2014/main" xmlns="" id="{18CFC719-5BF9-C8F3-0380-A369966746D1}"/>
              </a:ext>
            </a:extLst>
          </p:cNvPr>
          <p:cNvSpPr txBox="1"/>
          <p:nvPr/>
        </p:nvSpPr>
        <p:spPr>
          <a:xfrm>
            <a:off x="3521839" y="5132767"/>
            <a:ext cx="915145" cy="402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9AD1DF"/>
                </a:solidFill>
                <a:latin typeface="Trebuchet MS"/>
                <a:cs typeface="Calibri"/>
              </a:rPr>
              <a:t>15,5%</a:t>
            </a:r>
            <a:endParaRPr lang="es-ES" sz="2093" b="1" dirty="0">
              <a:solidFill>
                <a:srgbClr val="9AD1DF"/>
              </a:solidFill>
              <a:latin typeface="Trebuchet MS"/>
            </a:endParaRPr>
          </a:p>
        </p:txBody>
      </p:sp>
      <p:sp>
        <p:nvSpPr>
          <p:cNvPr id="99" name="CuadroTexto 98">
            <a:extLst>
              <a:ext uri="{FF2B5EF4-FFF2-40B4-BE49-F238E27FC236}">
                <a16:creationId xmlns:a16="http://schemas.microsoft.com/office/drawing/2014/main" xmlns="" id="{BCAFC870-D252-B2F4-BBEC-41A433E66ACA}"/>
              </a:ext>
            </a:extLst>
          </p:cNvPr>
          <p:cNvSpPr txBox="1"/>
          <p:nvPr/>
        </p:nvSpPr>
        <p:spPr>
          <a:xfrm>
            <a:off x="2245100" y="5133895"/>
            <a:ext cx="931553" cy="402570"/>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2093" b="1" dirty="0" smtClean="0">
                <a:solidFill>
                  <a:srgbClr val="9AD1DF"/>
                </a:solidFill>
                <a:latin typeface="Trebuchet MS"/>
                <a:cs typeface="Calibri"/>
              </a:rPr>
              <a:t>16,9%</a:t>
            </a:r>
            <a:endParaRPr lang="es-ES" sz="2093" b="1" dirty="0">
              <a:solidFill>
                <a:srgbClr val="9AD1DF"/>
              </a:solidFill>
              <a:latin typeface="Trebuchet MS"/>
            </a:endParaRPr>
          </a:p>
        </p:txBody>
      </p:sp>
      <p:pic>
        <p:nvPicPr>
          <p:cNvPr id="4" name="Imagen 3"/>
          <p:cNvPicPr>
            <a:picLocks noChangeAspect="1"/>
          </p:cNvPicPr>
          <p:nvPr/>
        </p:nvPicPr>
        <p:blipFill>
          <a:blip r:embed="rId3"/>
          <a:stretch>
            <a:fillRect/>
          </a:stretch>
        </p:blipFill>
        <p:spPr>
          <a:xfrm>
            <a:off x="5045820" y="4644345"/>
            <a:ext cx="4081779" cy="2737193"/>
          </a:xfrm>
          <a:prstGeom prst="rect">
            <a:avLst/>
          </a:prstGeom>
        </p:spPr>
      </p:pic>
      <p:grpSp>
        <p:nvGrpSpPr>
          <p:cNvPr id="50" name="Group 5"/>
          <p:cNvGrpSpPr/>
          <p:nvPr/>
        </p:nvGrpSpPr>
        <p:grpSpPr>
          <a:xfrm>
            <a:off x="-20699" y="-8748"/>
            <a:ext cx="396000" cy="6095990"/>
            <a:chOff x="0" y="0"/>
            <a:chExt cx="195263" cy="4124325"/>
          </a:xfrm>
        </p:grpSpPr>
        <p:sp>
          <p:nvSpPr>
            <p:cNvPr id="51" name="Freeform 4"/>
            <p:cNvSpPr/>
            <p:nvPr/>
          </p:nvSpPr>
          <p:spPr>
            <a:xfrm>
              <a:off x="0" y="0"/>
              <a:ext cx="195263" cy="4124325"/>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96A01"/>
            </a:solidFill>
          </p:spPr>
        </p:sp>
      </p:grpSp>
      <p:grpSp>
        <p:nvGrpSpPr>
          <p:cNvPr id="52" name="Group 7"/>
          <p:cNvGrpSpPr/>
          <p:nvPr/>
        </p:nvGrpSpPr>
        <p:grpSpPr>
          <a:xfrm>
            <a:off x="5535" y="9961530"/>
            <a:ext cx="10031263" cy="1318290"/>
            <a:chOff x="-54769" y="4124325"/>
            <a:chExt cx="9863138" cy="1373981"/>
          </a:xfrm>
        </p:grpSpPr>
        <p:sp>
          <p:nvSpPr>
            <p:cNvPr id="5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solidFill>
              <a:srgbClr val="FFFFFF">
                <a:alpha val="100000"/>
              </a:srgbClr>
            </a:solidFill>
          </p:spPr>
        </p:sp>
      </p:grpSp>
      <p:grpSp>
        <p:nvGrpSpPr>
          <p:cNvPr id="54" name="Group 16"/>
          <p:cNvGrpSpPr/>
          <p:nvPr/>
        </p:nvGrpSpPr>
        <p:grpSpPr>
          <a:xfrm>
            <a:off x="998783" y="946972"/>
            <a:ext cx="2130856" cy="1970423"/>
            <a:chOff x="8720482" y="385368"/>
            <a:chExt cx="557963" cy="557963"/>
          </a:xfrm>
        </p:grpSpPr>
        <p:sp>
          <p:nvSpPr>
            <p:cNvPr id="55" name="Freeform 15"/>
            <p:cNvSpPr/>
            <p:nvPr/>
          </p:nvSpPr>
          <p:spPr>
            <a:xfrm>
              <a:off x="8720482" y="385368"/>
              <a:ext cx="557963" cy="557963"/>
            </a:xfrm>
            <a:custGeom>
              <a:avLst/>
              <a:gdLst/>
              <a:ahLst/>
              <a:cxnLst/>
              <a:rect l="0" t="0" r="0" b="0"/>
              <a:pathLst>
                <a:path w="302905" h="302685">
                  <a:moveTo>
                    <a:pt x="151447" y="0"/>
                  </a:moveTo>
                  <a:cubicBezTo>
                    <a:pt x="67780" y="0"/>
                    <a:pt x="0" y="67780"/>
                    <a:pt x="0" y="151371"/>
                  </a:cubicBezTo>
                  <a:cubicBezTo>
                    <a:pt x="0" y="234982"/>
                    <a:pt x="67780" y="302685"/>
                    <a:pt x="151447" y="302685"/>
                  </a:cubicBezTo>
                  <a:cubicBezTo>
                    <a:pt x="235058" y="302685"/>
                    <a:pt x="302905" y="234991"/>
                    <a:pt x="302905" y="151381"/>
                  </a:cubicBezTo>
                  <a:cubicBezTo>
                    <a:pt x="302895" y="67780"/>
                    <a:pt x="235048" y="0"/>
                    <a:pt x="151447" y="0"/>
                  </a:cubicBezTo>
                  <a:close/>
                </a:path>
              </a:pathLst>
            </a:custGeom>
            <a:solidFill>
              <a:srgbClr val="F96A01"/>
            </a:solidFill>
          </p:spPr>
        </p:sp>
      </p:grpSp>
      <p:pic>
        <p:nvPicPr>
          <p:cNvPr id="69" name="Imagen 68" descr="Logotipo&#10;&#10;Descripción generada automáticamente">
            <a:extLst>
              <a:ext uri="{FF2B5EF4-FFF2-40B4-BE49-F238E27FC236}">
                <a16:creationId xmlns="" xmlns:a16="http://schemas.microsoft.com/office/drawing/2014/main" id="{BCA66A8D-5F24-559B-E696-73A368F1D624}"/>
              </a:ext>
            </a:extLst>
          </p:cNvPr>
          <p:cNvPicPr>
            <a:picLocks noChangeAspect="1"/>
          </p:cNvPicPr>
          <p:nvPr/>
        </p:nvPicPr>
        <p:blipFill rotWithShape="1">
          <a:blip r:embed="rId4"/>
          <a:srcRect t="23188" r="508" b="28261"/>
          <a:stretch/>
        </p:blipFill>
        <p:spPr>
          <a:xfrm>
            <a:off x="998783" y="45931"/>
            <a:ext cx="2525687" cy="802891"/>
          </a:xfrm>
          <a:prstGeom prst="rect">
            <a:avLst/>
          </a:prstGeom>
        </p:spPr>
      </p:pic>
      <p:sp>
        <p:nvSpPr>
          <p:cNvPr id="70" name="CuadroTexto 69">
            <a:extLst>
              <a:ext uri="{FF2B5EF4-FFF2-40B4-BE49-F238E27FC236}">
                <a16:creationId xmlns="" xmlns:a16="http://schemas.microsoft.com/office/drawing/2014/main" id="{4CBEA823-C89C-6439-2823-17B9FE5328C8}"/>
              </a:ext>
            </a:extLst>
          </p:cNvPr>
          <p:cNvSpPr txBox="1"/>
          <p:nvPr/>
        </p:nvSpPr>
        <p:spPr>
          <a:xfrm>
            <a:off x="1690297" y="1300535"/>
            <a:ext cx="882766" cy="1261139"/>
          </a:xfrm>
          <a:prstGeom prst="rect">
            <a:avLst/>
          </a:prstGeom>
          <a:noFill/>
        </p:spPr>
        <p:txBody>
          <a:bodyPr rot="0" spcFirstLastPara="0" vertOverflow="overflow" horzOverflow="overflow" vert="horz" wrap="square" lIns="79715" tIns="39858" rIns="79715" bIns="39858" numCol="1" spcCol="0" rtlCol="0" fromWordArt="0" anchor="t" anchorCtr="0" forceAA="0" compatLnSpc="1">
            <a:prstTxWarp prst="textNoShape">
              <a:avLst/>
            </a:prstTxWarp>
            <a:spAutoFit/>
          </a:bodyPr>
          <a:lstStyle/>
          <a:p>
            <a:pPr algn="l"/>
            <a:r>
              <a:rPr lang="es-ES" sz="7672" b="1" dirty="0">
                <a:solidFill>
                  <a:schemeClr val="bg1"/>
                </a:solidFill>
                <a:latin typeface="Trebuchet MS"/>
                <a:cs typeface="Calibri"/>
              </a:rPr>
              <a:t>4</a:t>
            </a:r>
          </a:p>
        </p:txBody>
      </p:sp>
      <p:sp>
        <p:nvSpPr>
          <p:cNvPr id="71" name="TextBox 17">
            <a:extLst>
              <a:ext uri="{FF2B5EF4-FFF2-40B4-BE49-F238E27FC236}">
                <a16:creationId xmlns="" xmlns:a16="http://schemas.microsoft.com/office/drawing/2014/main" id="{53A0C2F4-FBEF-3284-50C8-C1548B359E5E}"/>
              </a:ext>
            </a:extLst>
          </p:cNvPr>
          <p:cNvSpPr txBox="1"/>
          <p:nvPr/>
        </p:nvSpPr>
        <p:spPr>
          <a:xfrm>
            <a:off x="9042222" y="470925"/>
            <a:ext cx="393955" cy="330266"/>
          </a:xfrm>
          <a:prstGeom prst="rect">
            <a:avLst/>
          </a:prstGeom>
        </p:spPr>
        <p:txBody>
          <a:bodyPr lIns="0" tIns="12554" rIns="0" bIns="0" rtlCol="0" anchor="t"/>
          <a:lstStyle/>
          <a:p>
            <a:pPr algn="ctr">
              <a:lnSpc>
                <a:spcPts val="784"/>
              </a:lnSpc>
            </a:pPr>
            <a:r>
              <a:rPr lang="en-US" sz="3138" b="1" spc="99" dirty="0" smtClean="0">
                <a:solidFill>
                  <a:srgbClr val="FFFFFF">
                    <a:alpha val="100000"/>
                  </a:srgbClr>
                </a:solidFill>
                <a:latin typeface="Trebuchet MS"/>
              </a:rPr>
              <a:t>7</a:t>
            </a:r>
            <a:endParaRPr lang="en-US" sz="3138" b="1" spc="99" dirty="0">
              <a:solidFill>
                <a:srgbClr val="FFFFFF">
                  <a:alpha val="100000"/>
                </a:srgbClr>
              </a:solidFill>
              <a:latin typeface="Trebuchet MS"/>
            </a:endParaRPr>
          </a:p>
        </p:txBody>
      </p:sp>
      <p:grpSp>
        <p:nvGrpSpPr>
          <p:cNvPr id="72" name="Group 7"/>
          <p:cNvGrpSpPr/>
          <p:nvPr/>
        </p:nvGrpSpPr>
        <p:grpSpPr>
          <a:xfrm>
            <a:off x="-20700" y="3117158"/>
            <a:ext cx="10057497" cy="390092"/>
            <a:chOff x="-54769" y="4124325"/>
            <a:chExt cx="9863138" cy="1373981"/>
          </a:xfrm>
          <a:solidFill>
            <a:schemeClr val="bg1">
              <a:lumMod val="95000"/>
            </a:schemeClr>
          </a:solidFill>
        </p:grpSpPr>
        <p:sp>
          <p:nvSpPr>
            <p:cNvPr id="73" name="Freeform 6"/>
            <p:cNvSpPr/>
            <p:nvPr/>
          </p:nvSpPr>
          <p:spPr>
            <a:xfrm>
              <a:off x="-54769" y="4124325"/>
              <a:ext cx="9863138" cy="1373981"/>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pic>
        <p:nvPicPr>
          <p:cNvPr id="74" name="Imagen 73" descr="Imagen que contiene Texto&#10;&#10;Descripción generada automáticamente">
            <a:extLst>
              <a:ext uri="{FF2B5EF4-FFF2-40B4-BE49-F238E27FC236}">
                <a16:creationId xmlns="" xmlns:a16="http://schemas.microsoft.com/office/drawing/2014/main" id="{AB6272C5-1029-5C84-75AC-C2AC824DD0AE}"/>
              </a:ext>
            </a:extLst>
          </p:cNvPr>
          <p:cNvPicPr>
            <a:picLocks noChangeAspect="1"/>
          </p:cNvPicPr>
          <p:nvPr/>
        </p:nvPicPr>
        <p:blipFill>
          <a:blip r:embed="rId5"/>
          <a:stretch>
            <a:fillRect/>
          </a:stretch>
        </p:blipFill>
        <p:spPr>
          <a:xfrm>
            <a:off x="1512514" y="10172638"/>
            <a:ext cx="7726686" cy="901763"/>
          </a:xfrm>
          <a:prstGeom prst="rect">
            <a:avLst/>
          </a:prstGeom>
        </p:spPr>
      </p:pic>
      <p:grpSp>
        <p:nvGrpSpPr>
          <p:cNvPr id="75" name="Group 13"/>
          <p:cNvGrpSpPr/>
          <p:nvPr/>
        </p:nvGrpSpPr>
        <p:grpSpPr>
          <a:xfrm>
            <a:off x="-20699" y="6054316"/>
            <a:ext cx="396000" cy="5225504"/>
            <a:chOff x="0" y="4124325"/>
            <a:chExt cx="195263" cy="1362075"/>
          </a:xfrm>
          <a:solidFill>
            <a:schemeClr val="bg1">
              <a:lumMod val="65000"/>
            </a:schemeClr>
          </a:solidFill>
        </p:grpSpPr>
        <p:sp>
          <p:nvSpPr>
            <p:cNvPr id="76" name="Freeform 12"/>
            <p:cNvSpPr/>
            <p:nvPr/>
          </p:nvSpPr>
          <p:spPr>
            <a:xfrm>
              <a:off x="0" y="4124325"/>
              <a:ext cx="195263" cy="1362075"/>
            </a:xfrm>
            <a:custGeom>
              <a:avLst/>
              <a:gdLst/>
              <a:ahLst/>
              <a:cxnLst/>
              <a:rect l="0" t="0" r="0" b="0"/>
              <a:pathLst>
                <a:path w="304800" h="304800">
                  <a:moveTo>
                    <a:pt x="0" y="0"/>
                  </a:moveTo>
                  <a:lnTo>
                    <a:pt x="0" y="304800"/>
                  </a:lnTo>
                  <a:lnTo>
                    <a:pt x="304800" y="304800"/>
                  </a:lnTo>
                  <a:lnTo>
                    <a:pt x="304800" y="0"/>
                  </a:lnTo>
                  <a:lnTo>
                    <a:pt x="0" y="0"/>
                  </a:lnTo>
                  <a:close/>
                </a:path>
              </a:pathLst>
            </a:custGeom>
            <a:grpFill/>
          </p:spPr>
        </p:sp>
      </p:grpSp>
      <p:grpSp>
        <p:nvGrpSpPr>
          <p:cNvPr id="2" name="Grupo 1"/>
          <p:cNvGrpSpPr/>
          <p:nvPr/>
        </p:nvGrpSpPr>
        <p:grpSpPr>
          <a:xfrm>
            <a:off x="919569" y="4195666"/>
            <a:ext cx="3458743" cy="899417"/>
            <a:chOff x="1119729" y="4070484"/>
            <a:chExt cx="3458743" cy="899417"/>
          </a:xfrm>
        </p:grpSpPr>
        <p:sp>
          <p:nvSpPr>
            <p:cNvPr id="77" name="Elipse 76">
              <a:extLst>
                <a:ext uri="{FF2B5EF4-FFF2-40B4-BE49-F238E27FC236}">
                  <a16:creationId xmlns:a16="http://schemas.microsoft.com/office/drawing/2014/main" xmlns="" id="{D83B36E4-95CD-4D01-BE4C-467AC9CA36F9}"/>
                </a:ext>
              </a:extLst>
            </p:cNvPr>
            <p:cNvSpPr/>
            <p:nvPr/>
          </p:nvSpPr>
          <p:spPr>
            <a:xfrm>
              <a:off x="3726529" y="4070484"/>
              <a:ext cx="851943" cy="890127"/>
            </a:xfrm>
            <a:prstGeom prst="ellipse">
              <a:avLst/>
            </a:prstGeom>
            <a:solidFill>
              <a:srgbClr val="9AD1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sp>
          <p:nvSpPr>
            <p:cNvPr id="84" name="Elipse 83">
              <a:extLst>
                <a:ext uri="{FF2B5EF4-FFF2-40B4-BE49-F238E27FC236}">
                  <a16:creationId xmlns:a16="http://schemas.microsoft.com/office/drawing/2014/main" xmlns="" id="{FE5B538D-DB08-BE3C-0C8F-02AF3F801179}"/>
                </a:ext>
              </a:extLst>
            </p:cNvPr>
            <p:cNvSpPr/>
            <p:nvPr/>
          </p:nvSpPr>
          <p:spPr>
            <a:xfrm>
              <a:off x="2426142" y="4072016"/>
              <a:ext cx="851943" cy="890127"/>
            </a:xfrm>
            <a:prstGeom prst="ellipse">
              <a:avLst/>
            </a:prstGeom>
            <a:solidFill>
              <a:srgbClr val="9AD1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cxnSp>
          <p:nvCxnSpPr>
            <p:cNvPr id="89" name="Conector recto de flecha 88">
              <a:extLst>
                <a:ext uri="{FF2B5EF4-FFF2-40B4-BE49-F238E27FC236}">
                  <a16:creationId xmlns:a16="http://schemas.microsoft.com/office/drawing/2014/main" xmlns="" id="{89808270-0011-B236-923B-46C148104369}"/>
                </a:ext>
              </a:extLst>
            </p:cNvPr>
            <p:cNvCxnSpPr/>
            <p:nvPr/>
          </p:nvCxnSpPr>
          <p:spPr>
            <a:xfrm>
              <a:off x="1979012" y="4521369"/>
              <a:ext cx="445610" cy="40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96" name="Imagen 95">
              <a:extLst>
                <a:ext uri="{FF2B5EF4-FFF2-40B4-BE49-F238E27FC236}">
                  <a16:creationId xmlns:a16="http://schemas.microsoft.com/office/drawing/2014/main" xmlns="" id="{F4A70CAB-AE8B-6CEA-E30D-43DC9259F9F4}"/>
                </a:ext>
              </a:extLst>
            </p:cNvPr>
            <p:cNvPicPr>
              <a:picLocks noChangeAspect="1"/>
            </p:cNvPicPr>
            <p:nvPr/>
          </p:nvPicPr>
          <p:blipFill>
            <a:blip r:embed="rId6"/>
            <a:stretch>
              <a:fillRect/>
            </a:stretch>
          </p:blipFill>
          <p:spPr>
            <a:xfrm>
              <a:off x="3943334" y="4248412"/>
              <a:ext cx="414886" cy="414886"/>
            </a:xfrm>
            <a:prstGeom prst="rect">
              <a:avLst/>
            </a:prstGeom>
          </p:spPr>
        </p:pic>
        <p:pic>
          <p:nvPicPr>
            <p:cNvPr id="97" name="Imagen 96">
              <a:extLst>
                <a:ext uri="{FF2B5EF4-FFF2-40B4-BE49-F238E27FC236}">
                  <a16:creationId xmlns:a16="http://schemas.microsoft.com/office/drawing/2014/main" xmlns="" id="{03CCB7AD-5231-3108-908B-8C46F1756ACB}"/>
                </a:ext>
              </a:extLst>
            </p:cNvPr>
            <p:cNvPicPr>
              <a:picLocks noChangeAspect="1"/>
            </p:cNvPicPr>
            <p:nvPr/>
          </p:nvPicPr>
          <p:blipFill>
            <a:blip r:embed="rId6"/>
            <a:stretch>
              <a:fillRect/>
            </a:stretch>
          </p:blipFill>
          <p:spPr>
            <a:xfrm>
              <a:off x="2643980" y="4259995"/>
              <a:ext cx="414886" cy="414886"/>
            </a:xfrm>
            <a:prstGeom prst="rect">
              <a:avLst/>
            </a:prstGeom>
          </p:spPr>
        </p:pic>
        <p:cxnSp>
          <p:nvCxnSpPr>
            <p:cNvPr id="98" name="Conector recto de flecha 97">
              <a:extLst>
                <a:ext uri="{FF2B5EF4-FFF2-40B4-BE49-F238E27FC236}">
                  <a16:creationId xmlns:a16="http://schemas.microsoft.com/office/drawing/2014/main" xmlns="" id="{E4F8D109-E1C7-CAC6-8AFC-659D962424C2}"/>
                </a:ext>
              </a:extLst>
            </p:cNvPr>
            <p:cNvCxnSpPr>
              <a:cxnSpLocks/>
            </p:cNvCxnSpPr>
            <p:nvPr/>
          </p:nvCxnSpPr>
          <p:spPr>
            <a:xfrm>
              <a:off x="3278778" y="4521457"/>
              <a:ext cx="445610" cy="40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Elipse 77">
              <a:extLst>
                <a:ext uri="{FF2B5EF4-FFF2-40B4-BE49-F238E27FC236}">
                  <a16:creationId xmlns:a16="http://schemas.microsoft.com/office/drawing/2014/main" xmlns="" id="{FE5B538D-DB08-BE3C-0C8F-02AF3F801179}"/>
                </a:ext>
              </a:extLst>
            </p:cNvPr>
            <p:cNvSpPr/>
            <p:nvPr/>
          </p:nvSpPr>
          <p:spPr>
            <a:xfrm>
              <a:off x="1119729" y="4079774"/>
              <a:ext cx="851943" cy="890127"/>
            </a:xfrm>
            <a:prstGeom prst="ellipse">
              <a:avLst/>
            </a:prstGeom>
            <a:solidFill>
              <a:srgbClr val="9AD1D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sz="1569"/>
            </a:p>
          </p:txBody>
        </p:sp>
        <p:pic>
          <p:nvPicPr>
            <p:cNvPr id="79" name="Imagen 78">
              <a:extLst>
                <a:ext uri="{FF2B5EF4-FFF2-40B4-BE49-F238E27FC236}">
                  <a16:creationId xmlns:a16="http://schemas.microsoft.com/office/drawing/2014/main" xmlns="" id="{03CCB7AD-5231-3108-908B-8C46F1756ACB}"/>
                </a:ext>
              </a:extLst>
            </p:cNvPr>
            <p:cNvPicPr>
              <a:picLocks noChangeAspect="1"/>
            </p:cNvPicPr>
            <p:nvPr/>
          </p:nvPicPr>
          <p:blipFill>
            <a:blip r:embed="rId6"/>
            <a:stretch>
              <a:fillRect/>
            </a:stretch>
          </p:blipFill>
          <p:spPr>
            <a:xfrm>
              <a:off x="1337567" y="4267753"/>
              <a:ext cx="414886" cy="414886"/>
            </a:xfrm>
            <a:prstGeom prst="rect">
              <a:avLst/>
            </a:prstGeom>
          </p:spPr>
        </p:pic>
      </p:grpSp>
      <p:sp>
        <p:nvSpPr>
          <p:cNvPr id="67" name="Rectángulo 66"/>
          <p:cNvSpPr/>
          <p:nvPr/>
        </p:nvSpPr>
        <p:spPr>
          <a:xfrm>
            <a:off x="882155" y="6303371"/>
            <a:ext cx="3447458" cy="830997"/>
          </a:xfrm>
          <a:prstGeom prst="rect">
            <a:avLst/>
          </a:prstGeom>
        </p:spPr>
        <p:txBody>
          <a:bodyPr wrap="square">
            <a:spAutoFit/>
          </a:bodyPr>
          <a:lstStyle/>
          <a:p>
            <a:pPr algn="just"/>
            <a:r>
              <a:rPr lang="es-CO" sz="1200" dirty="0" smtClean="0">
                <a:latin typeface="Trebuchet MS" panose="020B0603020202020204" pitchFamily="34" charset="0"/>
              </a:rPr>
              <a:t>En los meses de enero y febrero de 2024 se registraron un total de 1.933.444 viajes, de los cuales 954.657 viajes se realizaron en el mes de enero y 978.787 viajes en el mes de febrero. </a:t>
            </a:r>
            <a:endParaRPr lang="es-CO" sz="1200" dirty="0">
              <a:latin typeface="Trebuchet MS" panose="020B0603020202020204" pitchFamily="34" charset="0"/>
            </a:endParaRPr>
          </a:p>
        </p:txBody>
      </p:sp>
      <p:sp>
        <p:nvSpPr>
          <p:cNvPr id="91" name="Rectángulo 90"/>
          <p:cNvSpPr/>
          <p:nvPr/>
        </p:nvSpPr>
        <p:spPr>
          <a:xfrm>
            <a:off x="860008" y="7723175"/>
            <a:ext cx="8455442" cy="646331"/>
          </a:xfrm>
          <a:prstGeom prst="rect">
            <a:avLst/>
          </a:prstGeom>
        </p:spPr>
        <p:txBody>
          <a:bodyPr wrap="square">
            <a:spAutoFit/>
          </a:bodyPr>
          <a:lstStyle/>
          <a:p>
            <a:pPr algn="just"/>
            <a:r>
              <a:rPr lang="es-CO" sz="1200" dirty="0" smtClean="0">
                <a:latin typeface="Trebuchet MS" panose="020B0603020202020204" pitchFamily="34" charset="0"/>
              </a:rPr>
              <a:t>Para el mes de enero se evidenció una reducción de 2,2% en los viajes respecto a diciembre de 2023, sin embargo, para el mes de febrero se registró un aumento de 2,5% respecto a enero. En cuanto al año corrido, se presentó un incremento del 15,5% en comparación al mismo periodo del 2023.  </a:t>
            </a:r>
            <a:endParaRPr lang="es-CO" sz="1200" dirty="0">
              <a:latin typeface="Trebuchet MS" panose="020B0603020202020204" pitchFamily="34" charset="0"/>
            </a:endParaRPr>
          </a:p>
        </p:txBody>
      </p:sp>
      <p:sp>
        <p:nvSpPr>
          <p:cNvPr id="92" name="Rectángulo 91"/>
          <p:cNvSpPr/>
          <p:nvPr/>
        </p:nvSpPr>
        <p:spPr>
          <a:xfrm>
            <a:off x="860008" y="8361862"/>
            <a:ext cx="8455442" cy="646331"/>
          </a:xfrm>
          <a:prstGeom prst="rect">
            <a:avLst/>
          </a:prstGeom>
        </p:spPr>
        <p:txBody>
          <a:bodyPr wrap="square">
            <a:spAutoFit/>
          </a:bodyPr>
          <a:lstStyle/>
          <a:p>
            <a:pPr algn="just"/>
            <a:r>
              <a:rPr lang="es-CO" sz="1200" dirty="0" smtClean="0">
                <a:latin typeface="Trebuchet MS" panose="020B0603020202020204" pitchFamily="34" charset="0"/>
              </a:rPr>
              <a:t>Dicho aumento puede deberse al reporte de viajes urbanos, además del fenómeno que se ha estado presentando del transporte en vehículos de configuración tipo camioneta, en donde se presentan mayor cantidad de viajes por disminución de inventario y menor cantidad de toneladas, ý también por el registro de viajes urbanos.</a:t>
            </a:r>
            <a:endParaRPr lang="es-CO" sz="1200" dirty="0">
              <a:latin typeface="Trebuchet MS" panose="020B0603020202020204" pitchFamily="34" charset="0"/>
            </a:endParaRPr>
          </a:p>
        </p:txBody>
      </p:sp>
    </p:spTree>
    <p:extLst>
      <p:ext uri="{BB962C8B-B14F-4D97-AF65-F5344CB8AC3E}">
        <p14:creationId xmlns:p14="http://schemas.microsoft.com/office/powerpoint/2010/main" val="3417665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0ee399-5994-4ea3-94cb-00a671366b0f" xsi:nil="true"/>
    <lcf76f155ced4ddcb4097134ff3c332f xmlns="6d12373a-f003-472f-a47f-46a8cdc8491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EF11F69A8D01E24E88EAD5652584D66B" ma:contentTypeVersion="14" ma:contentTypeDescription="Crear nuevo documento." ma:contentTypeScope="" ma:versionID="72fc97e8c7aad0b99e0cdf63d2ac1db9">
  <xsd:schema xmlns:xsd="http://www.w3.org/2001/XMLSchema" xmlns:xs="http://www.w3.org/2001/XMLSchema" xmlns:p="http://schemas.microsoft.com/office/2006/metadata/properties" xmlns:ns2="6d12373a-f003-472f-a47f-46a8cdc84914" xmlns:ns3="290ee399-5994-4ea3-94cb-00a671366b0f" targetNamespace="http://schemas.microsoft.com/office/2006/metadata/properties" ma:root="true" ma:fieldsID="3baed7f4a887be99fa56dc80c0e6d4e1" ns2:_="" ns3:_="">
    <xsd:import namespace="6d12373a-f003-472f-a47f-46a8cdc84914"/>
    <xsd:import namespace="290ee399-5994-4ea3-94cb-00a671366b0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12373a-f003-472f-a47f-46a8cdc849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03b9d5fc-9ccd-4f6f-83f2-641977a62784"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0ee399-5994-4ea3-94cb-00a671366b0f" elementFormDefault="qualified">
    <xsd:import namespace="http://schemas.microsoft.com/office/2006/documentManagement/types"/>
    <xsd:import namespace="http://schemas.microsoft.com/office/infopath/2007/PartnerControls"/>
    <xsd:element name="SharedWithUsers" ma:index="1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62c8fb36-b050-42e7-a3a9-53d23df44731}" ma:internalName="TaxCatchAll" ma:showField="CatchAllData" ma:web="290ee399-5994-4ea3-94cb-00a671366b0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2B609F-4014-48FB-A4E9-E5E00869485B}">
  <ds:schemaRefs>
    <ds:schemaRef ds:uri="http://schemas.microsoft.com/office/2006/metadata/properties"/>
    <ds:schemaRef ds:uri="http://schemas.microsoft.com/office/infopath/2007/PartnerControls"/>
    <ds:schemaRef ds:uri="290ee399-5994-4ea3-94cb-00a671366b0f"/>
    <ds:schemaRef ds:uri="6d12373a-f003-472f-a47f-46a8cdc84914"/>
  </ds:schemaRefs>
</ds:datastoreItem>
</file>

<file path=customXml/itemProps2.xml><?xml version="1.0" encoding="utf-8"?>
<ds:datastoreItem xmlns:ds="http://schemas.openxmlformats.org/officeDocument/2006/customXml" ds:itemID="{FCC1D2D2-D5D6-4EA6-B93C-C3DAF3C513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12373a-f003-472f-a47f-46a8cdc84914"/>
    <ds:schemaRef ds:uri="290ee399-5994-4ea3-94cb-00a671366b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F4BCDA-AA70-4FE4-8552-A4FBE02BE0B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4854</TotalTime>
  <Words>1372</Words>
  <Application>Microsoft Office PowerPoint</Application>
  <PresentationFormat>Personalizado</PresentationFormat>
  <Paragraphs>166</Paragraphs>
  <Slides>15</Slides>
  <Notes>12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15</vt:i4>
      </vt:variant>
    </vt:vector>
  </HeadingPairs>
  <TitlesOfParts>
    <vt:vector size="23" baseType="lpstr">
      <vt:lpstr>Microsoft JhengHei</vt:lpstr>
      <vt:lpstr>Arial</vt:lpstr>
      <vt:lpstr>Calibri</vt:lpstr>
      <vt:lpstr>Calibri Light</vt:lpstr>
      <vt:lpstr>Lato</vt:lpstr>
      <vt:lpstr>Montserrat</vt:lpstr>
      <vt:lpstr>Trebuchet MS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Lina  Medina</dc:creator>
  <cp:lastModifiedBy>Cuenta Microsoft</cp:lastModifiedBy>
  <cp:revision>150</cp:revision>
  <dcterms:created xsi:type="dcterms:W3CDTF">2024-01-15T16:23:44Z</dcterms:created>
  <dcterms:modified xsi:type="dcterms:W3CDTF">2024-04-11T21:12:16Z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0x010100EF11F69A8D01E24E88EAD5652584D66B</vt:lpwstr>
  </property>
</Properties>
</file>